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58" r:id="rId4"/>
    <p:sldId id="265" r:id="rId5"/>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9" d="100"/>
          <a:sy n="99" d="100"/>
        </p:scale>
        <p:origin x="-1242" y="121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7CB53E-57B4-4721-935C-39D157B13984}" type="datetimeFigureOut">
              <a:rPr lang="ru-RU" smtClean="0"/>
              <a:t>01.06.2017</a:t>
            </a:fld>
            <a:endParaRPr lang="ru-RU"/>
          </a:p>
        </p:txBody>
      </p:sp>
      <p:sp>
        <p:nvSpPr>
          <p:cNvPr id="4" name="Образ слайда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0DA1FF-71E3-4A50-9BCF-149AD5D48E3A}" type="slidenum">
              <a:rPr lang="ru-RU" smtClean="0"/>
              <a:t>‹#›</a:t>
            </a:fld>
            <a:endParaRPr lang="ru-RU"/>
          </a:p>
        </p:txBody>
      </p:sp>
    </p:spTree>
    <p:extLst>
      <p:ext uri="{BB962C8B-B14F-4D97-AF65-F5344CB8AC3E}">
        <p14:creationId xmlns:p14="http://schemas.microsoft.com/office/powerpoint/2010/main" val="3046508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10DA1FF-71E3-4A50-9BCF-149AD5D48E3A}" type="slidenum">
              <a:rPr lang="ru-RU" smtClean="0"/>
              <a:t>2</a:t>
            </a:fld>
            <a:endParaRPr lang="ru-RU"/>
          </a:p>
        </p:txBody>
      </p:sp>
    </p:spTree>
    <p:extLst>
      <p:ext uri="{BB962C8B-B14F-4D97-AF65-F5344CB8AC3E}">
        <p14:creationId xmlns:p14="http://schemas.microsoft.com/office/powerpoint/2010/main" val="4086453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9"/>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63694AD-0BE6-4FC2-B866-4996D2F46E04}" type="datetime1">
              <a:rPr lang="ru-RU" smtClean="0"/>
              <a:t>01.06.2017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AABF86-9DF1-43F4-809B-3199FD12B6E2}" type="slidenum">
              <a:rPr lang="ru-RU" smtClean="0"/>
              <a:t>‹#›</a:t>
            </a:fld>
            <a:endParaRPr lang="ru-RU"/>
          </a:p>
        </p:txBody>
      </p:sp>
    </p:spTree>
    <p:extLst>
      <p:ext uri="{BB962C8B-B14F-4D97-AF65-F5344CB8AC3E}">
        <p14:creationId xmlns:p14="http://schemas.microsoft.com/office/powerpoint/2010/main" val="833211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BA69846-8FC9-4773-93E7-064D6E8208EE}" type="datetime1">
              <a:rPr lang="ru-RU" smtClean="0"/>
              <a:t>01.06.2017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AABF86-9DF1-43F4-809B-3199FD12B6E2}" type="slidenum">
              <a:rPr lang="ru-RU" smtClean="0"/>
              <a:t>‹#›</a:t>
            </a:fld>
            <a:endParaRPr lang="ru-RU"/>
          </a:p>
        </p:txBody>
      </p:sp>
    </p:spTree>
    <p:extLst>
      <p:ext uri="{BB962C8B-B14F-4D97-AF65-F5344CB8AC3E}">
        <p14:creationId xmlns:p14="http://schemas.microsoft.com/office/powerpoint/2010/main" val="2676803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186"/>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186"/>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05D7C00-414C-47E3-9D2D-71E642A7146D}" type="datetime1">
              <a:rPr lang="ru-RU" smtClean="0"/>
              <a:t>01.06.2017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AABF86-9DF1-43F4-809B-3199FD12B6E2}" type="slidenum">
              <a:rPr lang="ru-RU" smtClean="0"/>
              <a:t>‹#›</a:t>
            </a:fld>
            <a:endParaRPr lang="ru-RU"/>
          </a:p>
        </p:txBody>
      </p:sp>
    </p:spTree>
    <p:extLst>
      <p:ext uri="{BB962C8B-B14F-4D97-AF65-F5344CB8AC3E}">
        <p14:creationId xmlns:p14="http://schemas.microsoft.com/office/powerpoint/2010/main" val="1985413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E948E3B-AFF9-4730-9F96-63FA84CA7248}" type="datetime1">
              <a:rPr lang="ru-RU" smtClean="0"/>
              <a:t>01.06.2017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AABF86-9DF1-43F4-809B-3199FD12B6E2}" type="slidenum">
              <a:rPr lang="ru-RU" smtClean="0"/>
              <a:t>‹#›</a:t>
            </a:fld>
            <a:endParaRPr lang="ru-RU"/>
          </a:p>
        </p:txBody>
      </p:sp>
    </p:spTree>
    <p:extLst>
      <p:ext uri="{BB962C8B-B14F-4D97-AF65-F5344CB8AC3E}">
        <p14:creationId xmlns:p14="http://schemas.microsoft.com/office/powerpoint/2010/main" val="2934711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20"/>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FAA70D7-4DA3-40FB-8AD9-7733C2F7D753}" type="datetime1">
              <a:rPr lang="ru-RU" smtClean="0"/>
              <a:t>01.06.2017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1AABF86-9DF1-43F4-809B-3199FD12B6E2}" type="slidenum">
              <a:rPr lang="ru-RU" smtClean="0"/>
              <a:t>‹#›</a:t>
            </a:fld>
            <a:endParaRPr lang="ru-RU"/>
          </a:p>
        </p:txBody>
      </p:sp>
    </p:spTree>
    <p:extLst>
      <p:ext uri="{BB962C8B-B14F-4D97-AF65-F5344CB8AC3E}">
        <p14:creationId xmlns:p14="http://schemas.microsoft.com/office/powerpoint/2010/main" val="3642481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342900" y="2133602"/>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3486150" y="2133602"/>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F02D5D5-0066-45A2-B81F-FF8788362F69}" type="datetime1">
              <a:rPr lang="ru-RU" smtClean="0"/>
              <a:t>01.06.2017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1AABF86-9DF1-43F4-809B-3199FD12B6E2}" type="slidenum">
              <a:rPr lang="ru-RU" smtClean="0"/>
              <a:t>‹#›</a:t>
            </a:fld>
            <a:endParaRPr lang="ru-RU"/>
          </a:p>
        </p:txBody>
      </p:sp>
    </p:spTree>
    <p:extLst>
      <p:ext uri="{BB962C8B-B14F-4D97-AF65-F5344CB8AC3E}">
        <p14:creationId xmlns:p14="http://schemas.microsoft.com/office/powerpoint/2010/main" val="3413166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1"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342901"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70"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3483770"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7486F43-1821-4223-B97D-25920117F28C}" type="datetime1">
              <a:rPr lang="ru-RU" smtClean="0"/>
              <a:t>01.06.2017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1AABF86-9DF1-43F4-809B-3199FD12B6E2}" type="slidenum">
              <a:rPr lang="ru-RU" smtClean="0"/>
              <a:t>‹#›</a:t>
            </a:fld>
            <a:endParaRPr lang="ru-RU"/>
          </a:p>
        </p:txBody>
      </p:sp>
    </p:spTree>
    <p:extLst>
      <p:ext uri="{BB962C8B-B14F-4D97-AF65-F5344CB8AC3E}">
        <p14:creationId xmlns:p14="http://schemas.microsoft.com/office/powerpoint/2010/main" val="3925779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DC6FDEE-6665-4762-81E8-FBB392784C3B}" type="datetime1">
              <a:rPr lang="ru-RU" smtClean="0"/>
              <a:t>01.06.2017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1AABF86-9DF1-43F4-809B-3199FD12B6E2}" type="slidenum">
              <a:rPr lang="ru-RU" smtClean="0"/>
              <a:t>‹#›</a:t>
            </a:fld>
            <a:endParaRPr lang="ru-RU"/>
          </a:p>
        </p:txBody>
      </p:sp>
    </p:spTree>
    <p:extLst>
      <p:ext uri="{BB962C8B-B14F-4D97-AF65-F5344CB8AC3E}">
        <p14:creationId xmlns:p14="http://schemas.microsoft.com/office/powerpoint/2010/main" val="1162639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5CDAFC4-1AFE-40A8-803C-82DFE8555E97}" type="datetime1">
              <a:rPr lang="ru-RU" smtClean="0"/>
              <a:t>01.06.2017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1AABF86-9DF1-43F4-809B-3199FD12B6E2}" type="slidenum">
              <a:rPr lang="ru-RU" smtClean="0"/>
              <a:t>‹#›</a:t>
            </a:fld>
            <a:endParaRPr lang="ru-RU"/>
          </a:p>
        </p:txBody>
      </p:sp>
    </p:spTree>
    <p:extLst>
      <p:ext uri="{BB962C8B-B14F-4D97-AF65-F5344CB8AC3E}">
        <p14:creationId xmlns:p14="http://schemas.microsoft.com/office/powerpoint/2010/main" val="302706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1" y="364067"/>
            <a:ext cx="2256235" cy="154940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2681288" y="364069"/>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1" y="1913469"/>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4DE0C35-E632-4E09-8F3B-4E2F40C6E994}" type="datetime1">
              <a:rPr lang="ru-RU" smtClean="0"/>
              <a:t>01.06.2017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1AABF86-9DF1-43F4-809B-3199FD12B6E2}" type="slidenum">
              <a:rPr lang="ru-RU" smtClean="0"/>
              <a:t>‹#›</a:t>
            </a:fld>
            <a:endParaRPr lang="ru-RU"/>
          </a:p>
        </p:txBody>
      </p:sp>
    </p:spTree>
    <p:extLst>
      <p:ext uri="{BB962C8B-B14F-4D97-AF65-F5344CB8AC3E}">
        <p14:creationId xmlns:p14="http://schemas.microsoft.com/office/powerpoint/2010/main" val="532531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1"/>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2F91160-4E47-44C9-96B1-C882097798C7}" type="datetime1">
              <a:rPr lang="ru-RU" smtClean="0"/>
              <a:t>01.06.2017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1AABF86-9DF1-43F4-809B-3199FD12B6E2}" type="slidenum">
              <a:rPr lang="ru-RU" smtClean="0"/>
              <a:t>‹#›</a:t>
            </a:fld>
            <a:endParaRPr lang="ru-RU"/>
          </a:p>
        </p:txBody>
      </p:sp>
    </p:spTree>
    <p:extLst>
      <p:ext uri="{BB962C8B-B14F-4D97-AF65-F5344CB8AC3E}">
        <p14:creationId xmlns:p14="http://schemas.microsoft.com/office/powerpoint/2010/main" val="4118691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2"/>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6"/>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3540FEAD-7675-48B4-B4C1-8AC3AE6B50D4}" type="datetime1">
              <a:rPr lang="ru-RU" smtClean="0"/>
              <a:t>01.06.2017</a:t>
            </a:fld>
            <a:endParaRPr lang="ru-RU"/>
          </a:p>
        </p:txBody>
      </p:sp>
      <p:sp>
        <p:nvSpPr>
          <p:cNvPr id="5" name="Нижний колонтитул 4"/>
          <p:cNvSpPr>
            <a:spLocks noGrp="1"/>
          </p:cNvSpPr>
          <p:nvPr>
            <p:ph type="ftr" sz="quarter" idx="3"/>
          </p:nvPr>
        </p:nvSpPr>
        <p:spPr>
          <a:xfrm>
            <a:off x="2343150" y="8475136"/>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6"/>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A1AABF86-9DF1-43F4-809B-3199FD12B6E2}" type="slidenum">
              <a:rPr lang="ru-RU" smtClean="0"/>
              <a:t>‹#›</a:t>
            </a:fld>
            <a:endParaRPr lang="ru-RU"/>
          </a:p>
        </p:txBody>
      </p:sp>
    </p:spTree>
    <p:extLst>
      <p:ext uri="{BB962C8B-B14F-4D97-AF65-F5344CB8AC3E}">
        <p14:creationId xmlns:p14="http://schemas.microsoft.com/office/powerpoint/2010/main" val="21480255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gif"/><Relationship Id="rId1" Type="http://schemas.openxmlformats.org/officeDocument/2006/relationships/slideLayout" Target="../slideLayouts/slideLayout7.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Box 14"/>
          <p:cNvSpPr txBox="1">
            <a:spLocks noChangeArrowheads="1"/>
          </p:cNvSpPr>
          <p:nvPr/>
        </p:nvSpPr>
        <p:spPr bwMode="auto">
          <a:xfrm>
            <a:off x="4071592" y="1691680"/>
            <a:ext cx="2669778" cy="2304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spcAft>
                <a:spcPts val="0"/>
              </a:spcAft>
            </a:pPr>
            <a:r>
              <a:rPr lang="ru-RU" sz="2200" b="1" dirty="0" smtClean="0">
                <a:solidFill>
                  <a:srgbClr val="C00000"/>
                </a:solidFill>
                <a:effectLst/>
                <a:latin typeface="Times New Roman" panose="02020603050405020304" pitchFamily="18" charset="0"/>
                <a:ea typeface="Arial Unicode MS" panose="020B0604020202020204" pitchFamily="34" charset="-128"/>
                <a:cs typeface="Times New Roman" panose="02020603050405020304" pitchFamily="18" charset="0"/>
              </a:rPr>
              <a:t>Наша выпускница, Ксения Романова, победительница конкурса «Чувашска</a:t>
            </a:r>
            <a:r>
              <a:rPr lang="ru-RU" sz="2200" b="1" dirty="0" smtClean="0">
                <a:solidFill>
                  <a:srgbClr val="C00000"/>
                </a:solidFill>
                <a:latin typeface="Times New Roman" panose="02020603050405020304" pitchFamily="18" charset="0"/>
                <a:ea typeface="Arial Unicode MS" panose="020B0604020202020204" pitchFamily="34" charset="-128"/>
                <a:cs typeface="Times New Roman" panose="02020603050405020304" pitchFamily="18" charset="0"/>
              </a:rPr>
              <a:t>я красавица России – 2016!»         </a:t>
            </a:r>
            <a:r>
              <a:rPr lang="ru-RU" sz="1200" dirty="0" smtClean="0">
                <a:latin typeface="Times New Roman" panose="02020603050405020304" pitchFamily="18" charset="0"/>
                <a:ea typeface="Arial Unicode MS" panose="020B0604020202020204" pitchFamily="34" charset="-128"/>
                <a:cs typeface="Times New Roman" panose="02020603050405020304" pitchFamily="18" charset="0"/>
              </a:rPr>
              <a:t> </a:t>
            </a:r>
            <a:r>
              <a:rPr lang="ru-RU" sz="1400" dirty="0">
                <a:latin typeface="Times New Roman" panose="02020603050405020304" pitchFamily="18" charset="0"/>
                <a:ea typeface="Arial Unicode MS" panose="020B0604020202020204" pitchFamily="34" charset="-128"/>
                <a:cs typeface="Times New Roman" panose="02020603050405020304" pitchFamily="18" charset="0"/>
              </a:rPr>
              <a:t>2</a:t>
            </a:r>
            <a:r>
              <a:rPr lang="ru-RU" sz="1400" dirty="0" smtClean="0">
                <a:latin typeface="Times New Roman" panose="02020603050405020304" pitchFamily="18" charset="0"/>
                <a:ea typeface="Arial Unicode MS" panose="020B0604020202020204" pitchFamily="34" charset="-128"/>
                <a:cs typeface="Times New Roman" panose="02020603050405020304" pitchFamily="18" charset="0"/>
              </a:rPr>
              <a:t> стр.</a:t>
            </a:r>
            <a:endParaRPr lang="ru-RU" sz="1400" dirty="0">
              <a:effectLst/>
              <a:latin typeface="Times New Roman" panose="02020603050405020304" pitchFamily="18" charset="0"/>
              <a:ea typeface="Arial Unicode MS" panose="020B0604020202020204" pitchFamily="34" charset="-128"/>
              <a:cs typeface="Times New Roman" panose="02020603050405020304" pitchFamily="18" charset="0"/>
            </a:endParaRPr>
          </a:p>
          <a:p>
            <a:pPr algn="ctr">
              <a:spcAft>
                <a:spcPts val="0"/>
              </a:spcAft>
            </a:pPr>
            <a:r>
              <a:rPr lang="ru-RU" sz="1400" dirty="0">
                <a:effectLst/>
                <a:latin typeface="Arial Black"/>
                <a:ea typeface="Times New Roman"/>
                <a:cs typeface="Arial Black"/>
              </a:rPr>
              <a:t> </a:t>
            </a:r>
            <a:endParaRPr lang="ru-RU" sz="2000" dirty="0">
              <a:effectLst/>
              <a:latin typeface="Arial Black"/>
              <a:ea typeface="Times New Roman"/>
              <a:cs typeface="Arial Black"/>
            </a:endParaRPr>
          </a:p>
        </p:txBody>
      </p:sp>
      <p:sp>
        <p:nvSpPr>
          <p:cNvPr id="33" name="Text Box 30"/>
          <p:cNvSpPr txBox="1">
            <a:spLocks noChangeArrowheads="1"/>
          </p:cNvSpPr>
          <p:nvPr/>
        </p:nvSpPr>
        <p:spPr bwMode="auto">
          <a:xfrm>
            <a:off x="116633" y="440678"/>
            <a:ext cx="6624736" cy="1178994"/>
          </a:xfrm>
          <a:prstGeom prst="rect">
            <a:avLst/>
          </a:prstGeom>
          <a:solidFill>
            <a:schemeClr val="accent2">
              <a:lumMod val="75000"/>
            </a:schemeClr>
          </a:solidFill>
          <a:ln w="50800" cmpd="thinThick">
            <a:solidFill>
              <a:srgbClr val="993300"/>
            </a:solidFill>
            <a:miter lim="800000"/>
            <a:headEnd/>
            <a:tailEnd/>
          </a:ln>
        </p:spPr>
        <p:txBody>
          <a:bodyPr rot="0" vert="horz" wrap="square" lIns="91440" tIns="45720" rIns="91440" bIns="45720" anchor="t" anchorCtr="0" upright="1">
            <a:noAutofit/>
          </a:bodyPr>
          <a:lstStyle/>
          <a:p>
            <a:pPr>
              <a:spcAft>
                <a:spcPts val="0"/>
              </a:spcAft>
            </a:pPr>
            <a:r>
              <a:rPr lang="ru-RU" sz="5400" b="1" dirty="0" smtClean="0">
                <a:solidFill>
                  <a:schemeClr val="bg1"/>
                </a:solidFill>
                <a:effectLst/>
                <a:latin typeface="Garamond"/>
                <a:ea typeface="Times New Roman"/>
                <a:cs typeface="Times New Roman"/>
              </a:rPr>
              <a:t>      </a:t>
            </a:r>
            <a:r>
              <a:rPr lang="ru-RU" sz="6000" b="1" dirty="0" smtClean="0">
                <a:solidFill>
                  <a:schemeClr val="bg1"/>
                </a:solidFill>
                <a:effectLst/>
                <a:latin typeface="Garamond"/>
                <a:ea typeface="Times New Roman"/>
                <a:cs typeface="Times New Roman"/>
              </a:rPr>
              <a:t>Лучики </a:t>
            </a:r>
            <a:r>
              <a:rPr lang="ru-RU" sz="6000" b="1" dirty="0" err="1" smtClean="0">
                <a:solidFill>
                  <a:schemeClr val="bg1"/>
                </a:solidFill>
                <a:effectLst/>
                <a:latin typeface="Garamond"/>
                <a:ea typeface="Times New Roman"/>
                <a:cs typeface="Times New Roman"/>
              </a:rPr>
              <a:t>Яклы</a:t>
            </a:r>
            <a:endParaRPr lang="ru-RU" sz="6000" dirty="0">
              <a:solidFill>
                <a:schemeClr val="bg1"/>
              </a:solidFill>
              <a:effectLst/>
              <a:latin typeface="Garamond"/>
              <a:ea typeface="Times New Roman"/>
              <a:cs typeface="Garamond"/>
            </a:endParaRPr>
          </a:p>
        </p:txBody>
      </p:sp>
      <p:pic>
        <p:nvPicPr>
          <p:cNvPr id="1051" name="Рисунок 31" descr="Описание: C:\Users\директор\Pictures\тат узор.jpg"/>
          <p:cNvPicPr>
            <a:picLocks noChangeAspect="1" noChangeArrowheads="1"/>
          </p:cNvPicPr>
          <p:nvPr/>
        </p:nvPicPr>
        <p:blipFill rotWithShape="1">
          <a:blip r:embed="rId2">
            <a:extLst>
              <a:ext uri="{28A0092B-C50C-407E-A947-70E740481C1C}">
                <a14:useLocalDpi xmlns:a14="http://schemas.microsoft.com/office/drawing/2010/main" val="0"/>
              </a:ext>
            </a:extLst>
          </a:blip>
          <a:srcRect t="36363" r="50000" b="59477"/>
          <a:stretch/>
        </p:blipFill>
        <p:spPr bwMode="auto">
          <a:xfrm>
            <a:off x="3458210" y="229424"/>
            <a:ext cx="3192976" cy="18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052" name="Рисунок 32" descr="Описание: C:\Users\директор\Pictures\чув уз.jpg"/>
          <p:cNvPicPr>
            <a:picLocks noChangeAspect="1" noChangeArrowheads="1"/>
          </p:cNvPicPr>
          <p:nvPr/>
        </p:nvPicPr>
        <p:blipFill rotWithShape="1">
          <a:blip r:embed="rId3">
            <a:extLst>
              <a:ext uri="{28A0092B-C50C-407E-A947-70E740481C1C}">
                <a14:useLocalDpi xmlns:a14="http://schemas.microsoft.com/office/drawing/2010/main" val="0"/>
              </a:ext>
            </a:extLst>
          </a:blip>
          <a:srcRect t="82285" r="25293"/>
          <a:stretch/>
        </p:blipFill>
        <p:spPr bwMode="auto">
          <a:xfrm>
            <a:off x="116633" y="223928"/>
            <a:ext cx="3312368" cy="190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0" name="Вертикальный свиток 19"/>
          <p:cNvSpPr/>
          <p:nvPr/>
        </p:nvSpPr>
        <p:spPr>
          <a:xfrm flipH="1">
            <a:off x="5762195" y="486172"/>
            <a:ext cx="979174" cy="1052012"/>
          </a:xfrm>
          <a:prstGeom prst="verticalScroll">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№12            </a:t>
            </a:r>
            <a:r>
              <a:rPr lang="ru-RU" sz="1200" b="1" dirty="0" smtClean="0"/>
              <a:t>декабрь</a:t>
            </a:r>
            <a:r>
              <a:rPr lang="ru-RU" b="1" dirty="0" smtClean="0"/>
              <a:t> 2016</a:t>
            </a:r>
            <a:endParaRPr lang="ru-RU" b="1" dirty="0"/>
          </a:p>
        </p:txBody>
      </p:sp>
      <p:pic>
        <p:nvPicPr>
          <p:cNvPr id="43" name="Рисунок 29" descr="Описание: C:\Users\директор\Pictures\герб доо.jpg"/>
          <p:cNvPicPr>
            <a:picLocks noChangeAspect="1" noChangeArrowheads="1"/>
          </p:cNvPicPr>
          <p:nvPr/>
        </p:nvPicPr>
        <p:blipFill>
          <a:blip r:embed="rId4" cstate="print">
            <a:extLst>
              <a:ext uri="{28A0092B-C50C-407E-A947-70E740481C1C}">
                <a14:useLocalDpi xmlns:a14="http://schemas.microsoft.com/office/drawing/2010/main" val="0"/>
              </a:ext>
            </a:extLst>
          </a:blip>
          <a:srcRect l="13805" t="1132" r="13324" b="1772"/>
          <a:stretch>
            <a:fillRect/>
          </a:stretch>
        </p:blipFill>
        <p:spPr bwMode="auto">
          <a:xfrm>
            <a:off x="164287" y="486172"/>
            <a:ext cx="994436" cy="1052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4" name="Text Box 31"/>
          <p:cNvSpPr txBox="1">
            <a:spLocks noChangeArrowheads="1"/>
          </p:cNvSpPr>
          <p:nvPr/>
        </p:nvSpPr>
        <p:spPr bwMode="auto">
          <a:xfrm>
            <a:off x="1253207" y="486172"/>
            <a:ext cx="4625623" cy="12055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lvl="0" fontAlgn="base">
              <a:spcBef>
                <a:spcPct val="0"/>
              </a:spcBef>
              <a:spcAft>
                <a:spcPct val="0"/>
              </a:spcAft>
            </a:pPr>
            <a:r>
              <a:rPr kumimoji="0" lang="ru-RU" altLang="ru-RU" sz="1200" b="0" i="0" u="none" strike="noStrike" cap="none" normalizeH="0" baseline="0" dirty="0" smtClean="0">
                <a:ln>
                  <a:noFill/>
                </a:ln>
                <a:solidFill>
                  <a:schemeClr val="bg1"/>
                </a:solidFill>
                <a:effectLst/>
                <a:latin typeface="Times New Roman" pitchFamily="18" charset="0"/>
                <a:cs typeface="Arial" pitchFamily="34" charset="0"/>
              </a:rPr>
              <a:t>            </a:t>
            </a:r>
          </a:p>
          <a:p>
            <a:pPr lvl="0" fontAlgn="base">
              <a:spcBef>
                <a:spcPct val="0"/>
              </a:spcBef>
              <a:spcAft>
                <a:spcPct val="0"/>
              </a:spcAft>
            </a:pPr>
            <a:endParaRPr lang="ru-RU" altLang="ru-RU" sz="1200" dirty="0">
              <a:solidFill>
                <a:schemeClr val="bg1"/>
              </a:solidFill>
              <a:latin typeface="Times New Roman" pitchFamily="18" charset="0"/>
              <a:cs typeface="Arial" pitchFamily="34" charset="0"/>
            </a:endParaRPr>
          </a:p>
          <a:p>
            <a:pPr lvl="0" fontAlgn="base">
              <a:spcBef>
                <a:spcPct val="0"/>
              </a:spcBef>
              <a:spcAft>
                <a:spcPct val="0"/>
              </a:spcAft>
            </a:pPr>
            <a:endParaRPr kumimoji="0" lang="ru-RU" altLang="ru-RU" sz="1200" b="0" i="0" u="none" strike="noStrike" cap="none" normalizeH="0" baseline="0" dirty="0" smtClean="0">
              <a:ln>
                <a:noFill/>
              </a:ln>
              <a:solidFill>
                <a:schemeClr val="bg1"/>
              </a:solidFill>
              <a:effectLst/>
              <a:latin typeface="Times New Roman" pitchFamily="18" charset="0"/>
              <a:cs typeface="Arial" pitchFamily="34" charset="0"/>
            </a:endParaRPr>
          </a:p>
          <a:p>
            <a:pPr lvl="0" fontAlgn="base">
              <a:spcBef>
                <a:spcPct val="0"/>
              </a:spcBef>
              <a:spcAft>
                <a:spcPct val="0"/>
              </a:spcAft>
            </a:pPr>
            <a:endParaRPr lang="ru-RU" altLang="ru-RU" sz="1200" dirty="0">
              <a:solidFill>
                <a:schemeClr val="bg1"/>
              </a:solidFill>
              <a:latin typeface="Times New Roman" pitchFamily="18" charset="0"/>
              <a:cs typeface="Arial" pitchFamily="34" charset="0"/>
            </a:endParaRPr>
          </a:p>
          <a:p>
            <a:pPr lvl="0" fontAlgn="base">
              <a:spcBef>
                <a:spcPct val="0"/>
              </a:spcBef>
              <a:spcAft>
                <a:spcPct val="0"/>
              </a:spcAft>
            </a:pPr>
            <a:r>
              <a:rPr kumimoji="0" lang="ru-RU" altLang="ru-RU" sz="1200" b="0" i="0" u="none" strike="noStrike" cap="none" normalizeH="0" baseline="0" dirty="0" smtClean="0">
                <a:ln>
                  <a:noFill/>
                </a:ln>
                <a:solidFill>
                  <a:schemeClr val="bg1"/>
                </a:solidFill>
                <a:effectLst/>
                <a:latin typeface="Times New Roman" pitchFamily="18" charset="0"/>
                <a:cs typeface="Arial" pitchFamily="34" charset="0"/>
              </a:rPr>
              <a:t>                     МБОУ «</a:t>
            </a:r>
            <a:r>
              <a:rPr kumimoji="0" lang="ru-RU" altLang="ru-RU" sz="1200" b="0" i="0" u="none" strike="noStrike" cap="none" normalizeH="0" baseline="0" dirty="0" err="1" smtClean="0">
                <a:ln>
                  <a:noFill/>
                </a:ln>
                <a:solidFill>
                  <a:schemeClr val="bg1"/>
                </a:solidFill>
                <a:effectLst/>
                <a:latin typeface="Times New Roman" pitchFamily="18" charset="0"/>
                <a:cs typeface="Arial" pitchFamily="34" charset="0"/>
              </a:rPr>
              <a:t>Городищенская</a:t>
            </a:r>
            <a:r>
              <a:rPr kumimoji="0" lang="ru-RU" altLang="ru-RU" sz="1200" b="0" i="0" u="none" strike="noStrike" cap="none" normalizeH="0" baseline="0" dirty="0" smtClean="0">
                <a:ln>
                  <a:noFill/>
                </a:ln>
                <a:solidFill>
                  <a:schemeClr val="bg1"/>
                </a:solidFill>
                <a:effectLst/>
                <a:latin typeface="Times New Roman" pitchFamily="18" charset="0"/>
                <a:cs typeface="Arial" pitchFamily="34" charset="0"/>
              </a:rPr>
              <a:t> СОШ  им. </a:t>
            </a:r>
            <a:r>
              <a:rPr kumimoji="0" lang="ru-RU" altLang="ru-RU" sz="1200" b="0" i="0" u="none" strike="noStrike" cap="none" normalizeH="0" baseline="0" dirty="0" err="1" smtClean="0">
                <a:ln>
                  <a:noFill/>
                </a:ln>
                <a:solidFill>
                  <a:schemeClr val="bg1"/>
                </a:solidFill>
                <a:effectLst/>
                <a:latin typeface="Times New Roman" pitchFamily="18" charset="0"/>
                <a:cs typeface="Arial" pitchFamily="34" charset="0"/>
              </a:rPr>
              <a:t>Г.Т.Семенова</a:t>
            </a:r>
            <a:r>
              <a:rPr kumimoji="0" lang="ru-RU" altLang="ru-RU" sz="1200" b="0" i="0" u="none" strike="noStrike" cap="none" normalizeH="0" baseline="0" dirty="0" smtClean="0">
                <a:ln>
                  <a:noFill/>
                </a:ln>
                <a:solidFill>
                  <a:schemeClr val="bg1"/>
                </a:solidFill>
                <a:effectLst/>
                <a:latin typeface="Times New Roman" pitchFamily="18" charset="0"/>
                <a:cs typeface="Arial" pitchFamily="34" charset="0"/>
              </a:rPr>
              <a:t>» </a:t>
            </a:r>
          </a:p>
          <a:p>
            <a:pPr lvl="0" algn="ctr" fontAlgn="base">
              <a:spcBef>
                <a:spcPct val="0"/>
              </a:spcBef>
              <a:spcAft>
                <a:spcPct val="0"/>
              </a:spcAft>
            </a:pPr>
            <a:r>
              <a:rPr kumimoji="0" lang="ru-RU" altLang="ru-RU" sz="1200" b="0" i="0" u="none" strike="noStrike" cap="none" normalizeH="0" baseline="0" dirty="0" err="1" smtClean="0">
                <a:ln>
                  <a:noFill/>
                </a:ln>
                <a:solidFill>
                  <a:schemeClr val="bg1"/>
                </a:solidFill>
                <a:effectLst/>
                <a:latin typeface="Times New Roman" pitchFamily="18" charset="0"/>
                <a:cs typeface="Arial" pitchFamily="34" charset="0"/>
              </a:rPr>
              <a:t>Дрожжановского</a:t>
            </a:r>
            <a:r>
              <a:rPr kumimoji="0" lang="ru-RU" altLang="ru-RU" sz="1200" b="0" i="0" u="none" strike="noStrike" cap="none" normalizeH="0" baseline="0" dirty="0" smtClean="0">
                <a:ln>
                  <a:noFill/>
                </a:ln>
                <a:solidFill>
                  <a:schemeClr val="bg1"/>
                </a:solidFill>
                <a:effectLst/>
                <a:latin typeface="Times New Roman" pitchFamily="18" charset="0"/>
                <a:cs typeface="Arial" pitchFamily="34" charset="0"/>
              </a:rPr>
              <a:t> муниципального района Республики Татарстан</a:t>
            </a:r>
            <a:endParaRPr kumimoji="0" lang="ru-RU" altLang="ru-RU" sz="1200" b="0" i="0" u="none" strike="noStrike" cap="none" normalizeH="0" baseline="0" dirty="0" smtClean="0">
              <a:ln>
                <a:noFill/>
              </a:ln>
              <a:solidFill>
                <a:schemeClr val="bg1"/>
              </a:solidFill>
              <a:effectLst/>
              <a:latin typeface="Arial" pitchFamily="34" charset="0"/>
              <a:cs typeface="Arial" pitchFamily="34" charset="0"/>
            </a:endParaRPr>
          </a:p>
        </p:txBody>
      </p:sp>
      <p:pic>
        <p:nvPicPr>
          <p:cNvPr id="1058" name="Picture 34"/>
          <p:cNvPicPr>
            <a:picLocks noChangeAspect="1" noChangeArrowheads="1"/>
          </p:cNvPicPr>
          <p:nvPr/>
        </p:nvPicPr>
        <p:blipFill rotWithShape="1">
          <a:blip r:embed="rId5">
            <a:extLst>
              <a:ext uri="{28A0092B-C50C-407E-A947-70E740481C1C}">
                <a14:useLocalDpi xmlns:a14="http://schemas.microsoft.com/office/drawing/2010/main" val="0"/>
              </a:ext>
            </a:extLst>
          </a:blip>
          <a:srcRect t="26603" r="46611" b="15054"/>
          <a:stretch/>
        </p:blipFill>
        <p:spPr bwMode="auto">
          <a:xfrm>
            <a:off x="209055" y="1761807"/>
            <a:ext cx="3852669" cy="2367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Прямоугольник 2"/>
          <p:cNvSpPr/>
          <p:nvPr/>
        </p:nvSpPr>
        <p:spPr>
          <a:xfrm>
            <a:off x="108888" y="5905812"/>
            <a:ext cx="6624737" cy="180020"/>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Читайте в этом номере</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029"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l="29508" t="48525" r="50117" b="27231"/>
          <a:stretch/>
        </p:blipFill>
        <p:spPr bwMode="auto">
          <a:xfrm>
            <a:off x="214105" y="7528504"/>
            <a:ext cx="1767283" cy="11823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Рисунок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4105" y="4241659"/>
            <a:ext cx="1792783" cy="1181607"/>
          </a:xfrm>
          <a:prstGeom prst="rect">
            <a:avLst/>
          </a:prstGeom>
        </p:spPr>
      </p:pic>
      <p:sp>
        <p:nvSpPr>
          <p:cNvPr id="6" name="TextBox 5"/>
          <p:cNvSpPr txBox="1"/>
          <p:nvPr/>
        </p:nvSpPr>
        <p:spPr>
          <a:xfrm>
            <a:off x="147649" y="5374613"/>
            <a:ext cx="1929825" cy="523220"/>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1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Письмо Деду Морозу</a:t>
            </a:r>
          </a:p>
        </p:txBody>
      </p:sp>
      <p:sp>
        <p:nvSpPr>
          <p:cNvPr id="7" name="TextBox 6"/>
          <p:cNvSpPr txBox="1"/>
          <p:nvPr/>
        </p:nvSpPr>
        <p:spPr>
          <a:xfrm>
            <a:off x="2002387" y="4128907"/>
            <a:ext cx="4721822" cy="1677382"/>
          </a:xfrm>
          <a:prstGeom prst="rect">
            <a:avLst/>
          </a:prstGeom>
          <a:noFill/>
          <a:ln>
            <a:noFill/>
          </a:ln>
        </p:spPr>
        <p:txBody>
          <a:bodyPr wrap="square" rtlCol="0">
            <a:spAutoFit/>
          </a:bodyPr>
          <a:lstStyle/>
          <a:p>
            <a:pPr algn="ctr"/>
            <a:r>
              <a:rPr lang="ru-RU" sz="1400" b="1" dirty="0" smtClean="0">
                <a:solidFill>
                  <a:srgbClr val="002060"/>
                </a:solidFill>
                <a:latin typeface="Times New Roman" panose="02020603050405020304" pitchFamily="18" charset="0"/>
                <a:cs typeface="Times New Roman" panose="02020603050405020304" pitchFamily="18" charset="0"/>
              </a:rPr>
              <a:t> «Безопасный  Интернет» - письмо Деду Морозу!</a:t>
            </a:r>
            <a:endParaRPr lang="ru-RU" sz="1400" b="1" dirty="0">
              <a:solidFill>
                <a:srgbClr val="002060"/>
              </a:solidFill>
              <a:latin typeface="Times New Roman" panose="02020603050405020304" pitchFamily="18" charset="0"/>
              <a:cs typeface="Times New Roman" panose="02020603050405020304" pitchFamily="18" charset="0"/>
            </a:endParaRPr>
          </a:p>
          <a:p>
            <a:pPr algn="just"/>
            <a:r>
              <a:rPr lang="ru-RU" sz="1200" dirty="0" smtClean="0">
                <a:latin typeface="Times New Roman" panose="02020603050405020304" pitchFamily="18" charset="0"/>
                <a:cs typeface="Times New Roman" panose="02020603050405020304" pitchFamily="18" charset="0"/>
              </a:rPr>
              <a:t>   </a:t>
            </a:r>
            <a:r>
              <a:rPr lang="ru-RU" sz="1100" dirty="0" smtClean="0">
                <a:latin typeface="Times New Roman" panose="02020603050405020304" pitchFamily="18" charset="0"/>
                <a:cs typeface="Times New Roman" panose="02020603050405020304" pitchFamily="18" charset="0"/>
              </a:rPr>
              <a:t>Дорогие учащиеся, вы можете красиво украсить свои конверты  Деду Морозу.  Но, ни в коем случае,  не </a:t>
            </a:r>
            <a:r>
              <a:rPr lang="ru-RU" sz="1100" dirty="0">
                <a:latin typeface="Times New Roman" panose="02020603050405020304" pitchFamily="18" charset="0"/>
                <a:cs typeface="Times New Roman" panose="02020603050405020304" pitchFamily="18" charset="0"/>
              </a:rPr>
              <a:t>указывайте в письме свои фамилии, имя, отчество, </a:t>
            </a:r>
            <a:r>
              <a:rPr lang="ru-RU" sz="1100" dirty="0" smtClean="0">
                <a:latin typeface="Times New Roman" panose="02020603050405020304" pitchFamily="18" charset="0"/>
                <a:cs typeface="Times New Roman" panose="02020603050405020304" pitchFamily="18" charset="0"/>
              </a:rPr>
              <a:t> </a:t>
            </a:r>
            <a:r>
              <a:rPr lang="ru-RU" sz="1100" dirty="0">
                <a:latin typeface="Times New Roman" panose="02020603050405020304" pitchFamily="18" charset="0"/>
                <a:cs typeface="Times New Roman" panose="02020603050405020304" pitchFamily="18" charset="0"/>
              </a:rPr>
              <a:t>возраст, свой домашний и адрес школы, класс обучения. Помните, что настоящий Дед Мороз только один, он не будет публично просить Вас указывать такие ценные для человека персональные данные! </a:t>
            </a:r>
            <a:r>
              <a:rPr lang="ru-RU" sz="1100" dirty="0" smtClean="0">
                <a:latin typeface="Times New Roman" panose="02020603050405020304" pitchFamily="18" charset="0"/>
                <a:cs typeface="Times New Roman" panose="02020603050405020304" pitchFamily="18" charset="0"/>
              </a:rPr>
              <a:t>Остерегайтесь мошенников! Прежде чем отправить письмо посоветуйтесь со взрослыми: родителями или же учителями! Будьте здоровы и счастливы!                                                                                           Дирекция.</a:t>
            </a:r>
            <a:endParaRPr lang="ru-RU" dirty="0"/>
          </a:p>
        </p:txBody>
      </p:sp>
      <p:sp>
        <p:nvSpPr>
          <p:cNvPr id="8" name="TextBox 7"/>
          <p:cNvSpPr txBox="1"/>
          <p:nvPr/>
        </p:nvSpPr>
        <p:spPr>
          <a:xfrm>
            <a:off x="1990527" y="7525100"/>
            <a:ext cx="4559795" cy="1231106"/>
          </a:xfrm>
          <a:prstGeom prst="rect">
            <a:avLst/>
          </a:prstGeom>
          <a:noFill/>
        </p:spPr>
        <p:txBody>
          <a:bodyPr wrap="square" rtlCol="0">
            <a:spAutoFit/>
          </a:bodyPr>
          <a:lstStyle/>
          <a:p>
            <a:pPr algn="just"/>
            <a:r>
              <a:rPr lang="ru-RU" sz="1000" dirty="0" smtClean="0">
                <a:latin typeface="Times New Roman" panose="02020603050405020304" pitchFamily="18" charset="0"/>
                <a:cs typeface="Times New Roman" panose="02020603050405020304" pitchFamily="18" charset="0"/>
              </a:rPr>
              <a:t>                         </a:t>
            </a:r>
            <a:r>
              <a:rPr lang="ru-RU" sz="1400" b="1" dirty="0" smtClean="0">
                <a:solidFill>
                  <a:srgbClr val="C00000"/>
                </a:solidFill>
                <a:latin typeface="Times New Roman" panose="02020603050405020304" pitchFamily="18" charset="0"/>
                <a:cs typeface="Times New Roman" panose="02020603050405020304" pitchFamily="18" charset="0"/>
              </a:rPr>
              <a:t>День воинской  славы России</a:t>
            </a:r>
            <a:endParaRPr lang="ru-RU" sz="1000" b="1" dirty="0" smtClean="0">
              <a:latin typeface="Times New Roman" panose="02020603050405020304" pitchFamily="18" charset="0"/>
              <a:cs typeface="Times New Roman" panose="02020603050405020304" pitchFamily="18" charset="0"/>
            </a:endParaRPr>
          </a:p>
          <a:p>
            <a:pPr algn="just"/>
            <a:r>
              <a:rPr lang="ru-RU" sz="1000" dirty="0" smtClean="0">
                <a:latin typeface="Times New Roman" panose="02020603050405020304" pitchFamily="18" charset="0"/>
                <a:cs typeface="Times New Roman" panose="02020603050405020304" pitchFamily="18" charset="0"/>
              </a:rPr>
              <a:t>5 </a:t>
            </a:r>
            <a:r>
              <a:rPr lang="ru-RU" sz="1000" dirty="0">
                <a:latin typeface="Times New Roman" panose="02020603050405020304" pitchFamily="18" charset="0"/>
                <a:cs typeface="Times New Roman" panose="02020603050405020304" pitchFamily="18" charset="0"/>
              </a:rPr>
              <a:t>декабря  на митинг у монумента Павшему воину собрались сельские жители, учителя, обучающиеся, дети войны. Первым выступил  глава </a:t>
            </a:r>
            <a:r>
              <a:rPr lang="ru-RU" sz="1000" dirty="0" err="1">
                <a:latin typeface="Times New Roman" panose="02020603050405020304" pitchFamily="18" charset="0"/>
                <a:cs typeface="Times New Roman" panose="02020603050405020304" pitchFamily="18" charset="0"/>
              </a:rPr>
              <a:t>Городищенского</a:t>
            </a:r>
            <a:r>
              <a:rPr lang="ru-RU" sz="1000" dirty="0">
                <a:latin typeface="Times New Roman" panose="02020603050405020304" pitchFamily="18" charset="0"/>
                <a:cs typeface="Times New Roman" panose="02020603050405020304" pitchFamily="18" charset="0"/>
              </a:rPr>
              <a:t>  сельского поселения  </a:t>
            </a:r>
            <a:r>
              <a:rPr lang="ru-RU" sz="1000" dirty="0" err="1">
                <a:latin typeface="Times New Roman" panose="02020603050405020304" pitchFamily="18" charset="0"/>
                <a:cs typeface="Times New Roman" panose="02020603050405020304" pitchFamily="18" charset="0"/>
              </a:rPr>
              <a:t>Салифанов</a:t>
            </a:r>
            <a:r>
              <a:rPr lang="ru-RU" sz="1000" dirty="0">
                <a:latin typeface="Times New Roman" panose="02020603050405020304" pitchFamily="18" charset="0"/>
                <a:cs typeface="Times New Roman" panose="02020603050405020304" pitchFamily="18" charset="0"/>
              </a:rPr>
              <a:t> С.А.. Он поприветствовал ветеранов ВОВ и тружеников тыла и пожелал им здоровья, бодрого настроения. Так же собравшихся со знаменательным днем поздравил директор школы Новый Ю.А.. </a:t>
            </a:r>
            <a:r>
              <a:rPr lang="ru-RU" sz="1000" dirty="0" smtClean="0">
                <a:latin typeface="Times New Roman" panose="02020603050405020304" pitchFamily="18" charset="0"/>
                <a:cs typeface="Times New Roman" panose="02020603050405020304" pitchFamily="18" charset="0"/>
              </a:rPr>
              <a:t>                                                                                          </a:t>
            </a:r>
            <a:r>
              <a:rPr lang="ru-RU" sz="1000" i="1" dirty="0" err="1" smtClean="0">
                <a:latin typeface="Times New Roman" panose="02020603050405020304" pitchFamily="18" charset="0"/>
                <a:cs typeface="Times New Roman" panose="02020603050405020304" pitchFamily="18" charset="0"/>
              </a:rPr>
              <a:t>чит</a:t>
            </a:r>
            <a:r>
              <a:rPr lang="ru-RU" sz="1000" i="1" dirty="0" smtClean="0">
                <a:latin typeface="Times New Roman" panose="02020603050405020304" pitchFamily="18" charset="0"/>
                <a:cs typeface="Times New Roman" panose="02020603050405020304" pitchFamily="18" charset="0"/>
              </a:rPr>
              <a:t>. на 3 стр.</a:t>
            </a:r>
          </a:p>
        </p:txBody>
      </p:sp>
      <p:pic>
        <p:nvPicPr>
          <p:cNvPr id="9" name="Рисунок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72817" y="7500275"/>
            <a:ext cx="238986" cy="396110"/>
          </a:xfrm>
          <a:prstGeom prst="rect">
            <a:avLst/>
          </a:prstGeom>
        </p:spPr>
      </p:pic>
      <p:sp>
        <p:nvSpPr>
          <p:cNvPr id="19" name="TextBox 18"/>
          <p:cNvSpPr txBox="1"/>
          <p:nvPr/>
        </p:nvSpPr>
        <p:spPr>
          <a:xfrm>
            <a:off x="147649" y="6143509"/>
            <a:ext cx="4248444" cy="1223412"/>
          </a:xfrm>
          <a:prstGeom prst="rect">
            <a:avLst/>
          </a:prstGeom>
          <a:noFill/>
          <a:ln>
            <a:solidFill>
              <a:srgbClr val="00B0F0"/>
            </a:solidFill>
          </a:ln>
          <a:effectLst>
            <a:glow rad="101600">
              <a:schemeClr val="accent1">
                <a:satMod val="175000"/>
                <a:alpha val="40000"/>
              </a:schemeClr>
            </a:glow>
          </a:effectLst>
        </p:spPr>
        <p:txBody>
          <a:bodyPr wrap="square" rtlCol="0">
            <a:spAutoFit/>
          </a:bodyPr>
          <a:lstStyle/>
          <a:p>
            <a:pPr algn="just"/>
            <a:r>
              <a:rPr lang="ru-RU" sz="1050" b="1" dirty="0">
                <a:solidFill>
                  <a:srgbClr val="4F81BD">
                    <a:lumMod val="50000"/>
                  </a:srgbClr>
                </a:solidFill>
                <a:latin typeface="Times New Roman" panose="02020603050405020304" pitchFamily="18" charset="0"/>
                <a:cs typeface="Times New Roman" panose="02020603050405020304" pitchFamily="18" charset="0"/>
              </a:rPr>
              <a:t>В середине ноября был объявлен конкурс на лучшую новогоднюю </a:t>
            </a:r>
            <a:r>
              <a:rPr lang="ru-RU" sz="1050" b="1" dirty="0" smtClean="0">
                <a:solidFill>
                  <a:srgbClr val="4F81BD">
                    <a:lumMod val="50000"/>
                  </a:srgbClr>
                </a:solidFill>
                <a:latin typeface="Times New Roman" panose="02020603050405020304" pitchFamily="18" charset="0"/>
                <a:cs typeface="Times New Roman" panose="02020603050405020304" pitchFamily="18" charset="0"/>
              </a:rPr>
              <a:t>поделку</a:t>
            </a:r>
            <a:r>
              <a:rPr lang="ru-RU" sz="1050" dirty="0" smtClean="0">
                <a:solidFill>
                  <a:prstClr val="black"/>
                </a:solidFill>
                <a:latin typeface="Times New Roman" panose="02020603050405020304" pitchFamily="18" charset="0"/>
                <a:cs typeface="Times New Roman" panose="02020603050405020304" pitchFamily="18" charset="0"/>
              </a:rPr>
              <a:t>. По результатам конкурса, лучшими </a:t>
            </a:r>
            <a:r>
              <a:rPr lang="ru-RU" sz="1050" dirty="0">
                <a:solidFill>
                  <a:prstClr val="black"/>
                </a:solidFill>
                <a:latin typeface="Times New Roman" panose="02020603050405020304" pitchFamily="18" charset="0"/>
                <a:cs typeface="Times New Roman" panose="02020603050405020304" pitchFamily="18" charset="0"/>
              </a:rPr>
              <a:t>оказались игрушки </a:t>
            </a:r>
            <a:r>
              <a:rPr lang="ru-RU" sz="1050" dirty="0" smtClean="0">
                <a:solidFill>
                  <a:prstClr val="black"/>
                </a:solidFill>
                <a:latin typeface="Times New Roman" panose="02020603050405020304" pitchFamily="18" charset="0"/>
                <a:cs typeface="Times New Roman" panose="02020603050405020304" pitchFamily="18" charset="0"/>
              </a:rPr>
              <a:t>обучающихся 5 класса </a:t>
            </a:r>
            <a:r>
              <a:rPr lang="ru-RU" sz="1050" dirty="0" err="1">
                <a:solidFill>
                  <a:prstClr val="black"/>
                </a:solidFill>
                <a:latin typeface="Times New Roman" panose="02020603050405020304" pitchFamily="18" charset="0"/>
                <a:cs typeface="Times New Roman" panose="02020603050405020304" pitchFamily="18" charset="0"/>
              </a:rPr>
              <a:t>Вергайкиной</a:t>
            </a:r>
            <a:r>
              <a:rPr lang="ru-RU" sz="1050" dirty="0">
                <a:solidFill>
                  <a:prstClr val="black"/>
                </a:solidFill>
                <a:latin typeface="Times New Roman" panose="02020603050405020304" pitchFamily="18" charset="0"/>
                <a:cs typeface="Times New Roman" panose="02020603050405020304" pitchFamily="18" charset="0"/>
              </a:rPr>
              <a:t> </a:t>
            </a:r>
            <a:r>
              <a:rPr lang="ru-RU" sz="1050" dirty="0" smtClean="0">
                <a:solidFill>
                  <a:prstClr val="black"/>
                </a:solidFill>
                <a:latin typeface="Times New Roman" panose="02020603050405020304" pitchFamily="18" charset="0"/>
                <a:cs typeface="Times New Roman" panose="02020603050405020304" pitchFamily="18" charset="0"/>
              </a:rPr>
              <a:t>Кати и </a:t>
            </a:r>
            <a:r>
              <a:rPr lang="ru-RU" sz="1050" dirty="0">
                <a:solidFill>
                  <a:prstClr val="black"/>
                </a:solidFill>
                <a:latin typeface="Times New Roman" panose="02020603050405020304" pitchFamily="18" charset="0"/>
                <a:cs typeface="Times New Roman" panose="02020603050405020304" pitchFamily="18" charset="0"/>
              </a:rPr>
              <a:t>Романовой </a:t>
            </a:r>
            <a:r>
              <a:rPr lang="ru-RU" sz="1050" dirty="0" smtClean="0">
                <a:solidFill>
                  <a:prstClr val="black"/>
                </a:solidFill>
                <a:latin typeface="Times New Roman" panose="02020603050405020304" pitchFamily="18" charset="0"/>
                <a:cs typeface="Times New Roman" panose="02020603050405020304" pitchFamily="18" charset="0"/>
              </a:rPr>
              <a:t>Алисы «Волшебный шар», Ефремовой Анны «Ангелочек», </a:t>
            </a:r>
            <a:r>
              <a:rPr lang="ru-RU" sz="1050" dirty="0" err="1" smtClean="0">
                <a:solidFill>
                  <a:prstClr val="black"/>
                </a:solidFill>
                <a:latin typeface="Times New Roman" panose="02020603050405020304" pitchFamily="18" charset="0"/>
                <a:cs typeface="Times New Roman" panose="02020603050405020304" pitchFamily="18" charset="0"/>
              </a:rPr>
              <a:t>Еремеевой</a:t>
            </a:r>
            <a:r>
              <a:rPr lang="ru-RU" sz="1050" dirty="0" smtClean="0">
                <a:solidFill>
                  <a:prstClr val="black"/>
                </a:solidFill>
                <a:latin typeface="Times New Roman" panose="02020603050405020304" pitchFamily="18" charset="0"/>
                <a:cs typeface="Times New Roman" panose="02020603050405020304" pitchFamily="18" charset="0"/>
              </a:rPr>
              <a:t> Вики «Снеговик». </a:t>
            </a:r>
            <a:r>
              <a:rPr lang="ru-RU" sz="1050" dirty="0">
                <a:solidFill>
                  <a:prstClr val="black"/>
                </a:solidFill>
                <a:latin typeface="Times New Roman" panose="02020603050405020304" pitchFamily="18" charset="0"/>
                <a:cs typeface="Times New Roman" panose="02020603050405020304" pitchFamily="18" charset="0"/>
              </a:rPr>
              <a:t>Они были отправлены для украшения Главной елки </a:t>
            </a:r>
            <a:r>
              <a:rPr lang="ru-RU" sz="1050" dirty="0" err="1">
                <a:solidFill>
                  <a:prstClr val="black"/>
                </a:solidFill>
                <a:latin typeface="Times New Roman" panose="02020603050405020304" pitchFamily="18" charset="0"/>
                <a:cs typeface="Times New Roman" panose="02020603050405020304" pitchFamily="18" charset="0"/>
              </a:rPr>
              <a:t>Дрожжановского</a:t>
            </a:r>
            <a:r>
              <a:rPr lang="ru-RU" sz="1050" dirty="0">
                <a:solidFill>
                  <a:prstClr val="black"/>
                </a:solidFill>
                <a:latin typeface="Times New Roman" panose="02020603050405020304" pitchFamily="18" charset="0"/>
                <a:cs typeface="Times New Roman" panose="02020603050405020304" pitchFamily="18" charset="0"/>
              </a:rPr>
              <a:t> района. </a:t>
            </a:r>
            <a:endParaRPr lang="ru-RU" sz="1050" dirty="0" smtClean="0">
              <a:solidFill>
                <a:prstClr val="black"/>
              </a:solidFill>
              <a:latin typeface="Times New Roman" panose="02020603050405020304" pitchFamily="18" charset="0"/>
              <a:cs typeface="Times New Roman" panose="02020603050405020304" pitchFamily="18" charset="0"/>
            </a:endParaRPr>
          </a:p>
          <a:p>
            <a:r>
              <a:rPr lang="ru-RU" sz="1050" dirty="0">
                <a:solidFill>
                  <a:prstClr val="black"/>
                </a:solidFill>
                <a:latin typeface="Times New Roman" panose="02020603050405020304" pitchFamily="18" charset="0"/>
                <a:cs typeface="Times New Roman" panose="02020603050405020304" pitchFamily="18" charset="0"/>
              </a:rPr>
              <a:t> </a:t>
            </a:r>
            <a:r>
              <a:rPr lang="ru-RU" sz="1050" dirty="0" smtClean="0">
                <a:solidFill>
                  <a:prstClr val="black"/>
                </a:solidFill>
                <a:latin typeface="Times New Roman" panose="02020603050405020304" pitchFamily="18" charset="0"/>
                <a:cs typeface="Times New Roman" panose="02020603050405020304" pitchFamily="18" charset="0"/>
              </a:rPr>
              <a:t>                                </a:t>
            </a:r>
            <a:r>
              <a:rPr lang="ru-RU" sz="1050" dirty="0" err="1" smtClean="0">
                <a:solidFill>
                  <a:prstClr val="black"/>
                </a:solidFill>
                <a:latin typeface="Times New Roman" panose="02020603050405020304" pitchFamily="18" charset="0"/>
                <a:cs typeface="Times New Roman" panose="02020603050405020304" pitchFamily="18" charset="0"/>
              </a:rPr>
              <a:t>Руков.кружка</a:t>
            </a:r>
            <a:r>
              <a:rPr lang="ru-RU" sz="1050" dirty="0" smtClean="0">
                <a:solidFill>
                  <a:prstClr val="black"/>
                </a:solidFill>
                <a:latin typeface="Times New Roman" panose="02020603050405020304" pitchFamily="18" charset="0"/>
                <a:cs typeface="Times New Roman" panose="02020603050405020304" pitchFamily="18" charset="0"/>
              </a:rPr>
              <a:t> «Юный литератор» </a:t>
            </a:r>
            <a:r>
              <a:rPr lang="ru-RU" sz="1050" dirty="0" err="1" smtClean="0">
                <a:solidFill>
                  <a:prstClr val="black"/>
                </a:solidFill>
                <a:latin typeface="Times New Roman" panose="02020603050405020304" pitchFamily="18" charset="0"/>
                <a:cs typeface="Times New Roman" panose="02020603050405020304" pitchFamily="18" charset="0"/>
              </a:rPr>
              <a:t>Манякова</a:t>
            </a:r>
            <a:r>
              <a:rPr lang="ru-RU" sz="1050" dirty="0" smtClean="0">
                <a:solidFill>
                  <a:prstClr val="black"/>
                </a:solidFill>
                <a:latin typeface="Times New Roman" panose="02020603050405020304" pitchFamily="18" charset="0"/>
                <a:cs typeface="Times New Roman" panose="02020603050405020304" pitchFamily="18" charset="0"/>
              </a:rPr>
              <a:t> З.В.</a:t>
            </a:r>
            <a:endParaRPr lang="ru-RU" sz="1050" dirty="0">
              <a:solidFill>
                <a:prstClr val="black"/>
              </a:solidFill>
              <a:latin typeface="Times New Roman" panose="02020603050405020304" pitchFamily="18" charset="0"/>
              <a:cs typeface="Times New Roman" panose="02020603050405020304" pitchFamily="18" charset="0"/>
            </a:endParaRPr>
          </a:p>
        </p:txBody>
      </p:sp>
      <p:pic>
        <p:nvPicPr>
          <p:cNvPr id="21"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96093" y="6149505"/>
            <a:ext cx="2267803" cy="1407805"/>
          </a:xfrm>
          <a:prstGeom prst="rect">
            <a:avLst/>
          </a:prstGeom>
          <a:noFill/>
          <a:ln>
            <a:noFill/>
          </a:ln>
          <a:effectLst>
            <a:glow rad="63500">
              <a:schemeClr val="accent1">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Номер слайда 1"/>
          <p:cNvSpPr>
            <a:spLocks noGrp="1"/>
          </p:cNvSpPr>
          <p:nvPr>
            <p:ph type="sldNum" sz="quarter" idx="12"/>
          </p:nvPr>
        </p:nvSpPr>
        <p:spPr>
          <a:xfrm>
            <a:off x="6021288" y="8532440"/>
            <a:ext cx="493812" cy="429529"/>
          </a:xfrm>
        </p:spPr>
        <p:txBody>
          <a:bodyPr/>
          <a:lstStyle/>
          <a:p>
            <a:fld id="{A1AABF86-9DF1-43F4-809B-3199FD12B6E2}" type="slidenum">
              <a:rPr lang="ru-RU" smtClean="0"/>
              <a:t>1</a:t>
            </a:fld>
            <a:endParaRPr lang="ru-RU" dirty="0"/>
          </a:p>
        </p:txBody>
      </p:sp>
    </p:spTree>
    <p:extLst>
      <p:ext uri="{BB962C8B-B14F-4D97-AF65-F5344CB8AC3E}">
        <p14:creationId xmlns:p14="http://schemas.microsoft.com/office/powerpoint/2010/main" val="8037658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9379" y="2127213"/>
            <a:ext cx="6391810" cy="3330231"/>
          </a:xfrm>
        </p:spPr>
        <p:txBody>
          <a:bodyPr numCol="2" spcCol="180000">
            <a:normAutofit fontScale="92500" lnSpcReduction="10000"/>
          </a:bodyPr>
          <a:lstStyle/>
          <a:p>
            <a:pPr marL="0" indent="0" algn="just">
              <a:buNone/>
            </a:pPr>
            <a:r>
              <a:rPr lang="ru-RU" sz="1200" dirty="0" smtClean="0">
                <a:latin typeface="Times New Roman" panose="02020603050405020304" pitchFamily="18" charset="0"/>
                <a:cs typeface="Times New Roman" panose="02020603050405020304" pitchFamily="18" charset="0"/>
              </a:rPr>
              <a:t>      В </a:t>
            </a:r>
            <a:r>
              <a:rPr lang="ru-RU" sz="1200" dirty="0">
                <a:latin typeface="Times New Roman" panose="02020603050405020304" pitchFamily="18" charset="0"/>
                <a:cs typeface="Times New Roman" panose="02020603050405020304" pitchFamily="18" charset="0"/>
              </a:rPr>
              <a:t>настоящий момент Ксения учится в Казанском федеральном университете по специальности «Корпоративные финансы». Она любит город студентов – Казань, любит учиться. Активно участвует в общественной жизни университета, на различных конференциях и форумах молодежи. Она гордится тем, что живет в деревне Универсиады. Она является заместителем председателя 25 студенческих Советов и 26 молодежных организаций, возглавляет Клубом дебатов в деревне Универсиады.  Всё она умеет и везде успевает. Больше всего она стремится к чувашам. Сама организовывает различные мероприятия-встречи для студентов-чуваш обучающихся в Казани. В марте 2016 года она завоевала титул «Чувашская краса Татарстана – 2016». </a:t>
            </a:r>
            <a:endParaRPr lang="ru-RU" sz="1200" dirty="0" smtClean="0">
              <a:latin typeface="Times New Roman" panose="02020603050405020304" pitchFamily="18" charset="0"/>
              <a:cs typeface="Times New Roman" panose="02020603050405020304" pitchFamily="18" charset="0"/>
            </a:endParaRPr>
          </a:p>
          <a:p>
            <a:pPr marL="0" indent="0" algn="just">
              <a:buNone/>
            </a:pPr>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     В октябре,  в столице Чувашии – городе Чебоксары, так же по </a:t>
            </a:r>
            <a:r>
              <a:rPr lang="ru-RU" sz="1200" dirty="0">
                <a:latin typeface="Times New Roman" panose="02020603050405020304" pitchFamily="18" charset="0"/>
                <a:cs typeface="Times New Roman" panose="02020603050405020304" pitchFamily="18" charset="0"/>
              </a:rPr>
              <a:t>достоинству оценили </a:t>
            </a:r>
            <a:r>
              <a:rPr lang="ru-RU" sz="1200" dirty="0" smtClean="0">
                <a:latin typeface="Times New Roman" panose="02020603050405020304" pitchFamily="18" charset="0"/>
                <a:cs typeface="Times New Roman" panose="02020603050405020304" pitchFamily="18" charset="0"/>
              </a:rPr>
              <a:t>трудолюбие  Ксении </a:t>
            </a:r>
            <a:r>
              <a:rPr lang="ru-RU" sz="1200" dirty="0">
                <a:latin typeface="Times New Roman" panose="02020603050405020304" pitchFamily="18" charset="0"/>
                <a:cs typeface="Times New Roman" panose="02020603050405020304" pitchFamily="18" charset="0"/>
              </a:rPr>
              <a:t>– она стала победительницей конкурса «Чувашская красавица России – </a:t>
            </a:r>
            <a:r>
              <a:rPr lang="ru-RU" sz="1200" dirty="0" smtClean="0">
                <a:latin typeface="Times New Roman" panose="02020603050405020304" pitchFamily="18" charset="0"/>
                <a:cs typeface="Times New Roman" panose="02020603050405020304" pitchFamily="18" charset="0"/>
              </a:rPr>
              <a:t>2016».      Ксюша</a:t>
            </a:r>
            <a:r>
              <a:rPr lang="ru-RU" sz="1200" dirty="0">
                <a:latin typeface="Times New Roman" panose="02020603050405020304" pitchFamily="18" charset="0"/>
                <a:cs typeface="Times New Roman" panose="02020603050405020304" pitchFamily="18" charset="0"/>
              </a:rPr>
              <a:t>, мы гордимся тобой! </a:t>
            </a:r>
            <a:r>
              <a:rPr lang="ru-RU" sz="1200" dirty="0" smtClean="0">
                <a:latin typeface="Times New Roman" panose="02020603050405020304" pitchFamily="18" charset="0"/>
                <a:cs typeface="Times New Roman" panose="02020603050405020304" pitchFamily="18" charset="0"/>
              </a:rPr>
              <a:t>Ты пример для нас всех! Желаем </a:t>
            </a:r>
            <a:r>
              <a:rPr lang="ru-RU" sz="1200" dirty="0">
                <a:latin typeface="Times New Roman" panose="02020603050405020304" pitchFamily="18" charset="0"/>
                <a:cs typeface="Times New Roman" panose="02020603050405020304" pitchFamily="18" charset="0"/>
              </a:rPr>
              <a:t>тебе дальнейших побед и успехов в личной </a:t>
            </a:r>
            <a:r>
              <a:rPr lang="ru-RU" sz="1200" dirty="0" smtClean="0">
                <a:latin typeface="Times New Roman" panose="02020603050405020304" pitchFamily="18" charset="0"/>
                <a:cs typeface="Times New Roman" panose="02020603050405020304" pitchFamily="18" charset="0"/>
              </a:rPr>
              <a:t>жизни!</a:t>
            </a:r>
          </a:p>
          <a:p>
            <a:pPr marL="0" indent="0" algn="r">
              <a:buNone/>
            </a:pPr>
            <a:endParaRPr lang="ru-RU" sz="1100" dirty="0" smtClean="0">
              <a:latin typeface="Times New Roman" panose="02020603050405020304" pitchFamily="18" charset="0"/>
              <a:cs typeface="Times New Roman" panose="02020603050405020304" pitchFamily="18" charset="0"/>
            </a:endParaRPr>
          </a:p>
          <a:p>
            <a:pPr marL="0" indent="0" algn="r">
              <a:buNone/>
            </a:pPr>
            <a:endParaRPr lang="ru-RU" sz="1100" dirty="0">
              <a:latin typeface="Times New Roman" panose="02020603050405020304" pitchFamily="18" charset="0"/>
              <a:cs typeface="Times New Roman" panose="02020603050405020304" pitchFamily="18" charset="0"/>
            </a:endParaRPr>
          </a:p>
          <a:p>
            <a:pPr marL="0" indent="0" algn="r">
              <a:buNone/>
            </a:pPr>
            <a:endParaRPr lang="ru-RU" sz="1100" dirty="0" smtClean="0">
              <a:latin typeface="Times New Roman" panose="02020603050405020304" pitchFamily="18" charset="0"/>
              <a:cs typeface="Times New Roman" panose="02020603050405020304" pitchFamily="18" charset="0"/>
            </a:endParaRPr>
          </a:p>
          <a:p>
            <a:pPr marL="0" indent="0" algn="r">
              <a:buNone/>
            </a:pPr>
            <a:endParaRPr lang="ru-RU" sz="1100" dirty="0">
              <a:latin typeface="Times New Roman" panose="02020603050405020304" pitchFamily="18" charset="0"/>
              <a:cs typeface="Times New Roman" panose="02020603050405020304" pitchFamily="18" charset="0"/>
            </a:endParaRPr>
          </a:p>
          <a:p>
            <a:pPr marL="0" indent="0" algn="r">
              <a:buNone/>
            </a:pPr>
            <a:endParaRPr lang="ru-RU" sz="1100" dirty="0" smtClean="0">
              <a:latin typeface="Times New Roman" panose="02020603050405020304" pitchFamily="18" charset="0"/>
              <a:cs typeface="Times New Roman" panose="02020603050405020304" pitchFamily="18" charset="0"/>
            </a:endParaRPr>
          </a:p>
          <a:p>
            <a:pPr marL="0" indent="0" algn="r">
              <a:buNone/>
            </a:pPr>
            <a:endParaRPr lang="ru-RU" sz="1100" dirty="0">
              <a:latin typeface="Times New Roman" panose="02020603050405020304" pitchFamily="18" charset="0"/>
              <a:cs typeface="Times New Roman" panose="02020603050405020304" pitchFamily="18" charset="0"/>
            </a:endParaRPr>
          </a:p>
          <a:p>
            <a:pPr marL="0" indent="0" algn="r">
              <a:buNone/>
            </a:pPr>
            <a:endParaRPr lang="ru-RU" sz="1100" dirty="0" smtClean="0">
              <a:latin typeface="Times New Roman" panose="02020603050405020304" pitchFamily="18" charset="0"/>
              <a:cs typeface="Times New Roman" panose="02020603050405020304" pitchFamily="18" charset="0"/>
            </a:endParaRPr>
          </a:p>
          <a:p>
            <a:pPr marL="0" indent="0" algn="r">
              <a:buNone/>
            </a:pPr>
            <a:endParaRPr lang="ru-RU" sz="1100" dirty="0">
              <a:latin typeface="Times New Roman" panose="02020603050405020304" pitchFamily="18" charset="0"/>
              <a:cs typeface="Times New Roman" panose="02020603050405020304" pitchFamily="18" charset="0"/>
            </a:endParaRPr>
          </a:p>
          <a:p>
            <a:pPr marL="0" indent="0" algn="r">
              <a:buNone/>
            </a:pPr>
            <a:r>
              <a:rPr lang="ru-RU" sz="1100" dirty="0" smtClean="0">
                <a:latin typeface="Times New Roman" panose="02020603050405020304" pitchFamily="18" charset="0"/>
                <a:cs typeface="Times New Roman" panose="02020603050405020304" pitchFamily="18" charset="0"/>
              </a:rPr>
              <a:t>                                                                                   </a:t>
            </a:r>
          </a:p>
          <a:p>
            <a:pPr marL="0" indent="0" algn="r">
              <a:buNone/>
            </a:pPr>
            <a:endParaRPr lang="ru-RU" sz="1100" dirty="0">
              <a:latin typeface="Times New Roman" panose="02020603050405020304" pitchFamily="18" charset="0"/>
              <a:cs typeface="Times New Roman" panose="02020603050405020304" pitchFamily="18" charset="0"/>
            </a:endParaRPr>
          </a:p>
          <a:p>
            <a:pPr marL="0" indent="0" algn="r">
              <a:buNone/>
            </a:pPr>
            <a:endParaRPr lang="ru-RU" sz="1000" i="1" dirty="0" smtClean="0">
              <a:latin typeface="Times New Roman" panose="02020603050405020304" pitchFamily="18" charset="0"/>
              <a:cs typeface="Times New Roman" panose="02020603050405020304" pitchFamily="18" charset="0"/>
            </a:endParaRPr>
          </a:p>
          <a:p>
            <a:pPr marL="0" indent="0" algn="r">
              <a:buNone/>
            </a:pPr>
            <a:endParaRPr lang="ru-RU" sz="1000" i="1" dirty="0" smtClean="0">
              <a:latin typeface="Times New Roman" panose="02020603050405020304" pitchFamily="18" charset="0"/>
              <a:cs typeface="Times New Roman" panose="02020603050405020304" pitchFamily="18" charset="0"/>
            </a:endParaRPr>
          </a:p>
          <a:p>
            <a:pPr marL="0" indent="0" algn="r">
              <a:buNone/>
            </a:pPr>
            <a:endParaRPr lang="ru-RU" sz="1000" i="1" dirty="0">
              <a:latin typeface="Times New Roman" panose="02020603050405020304" pitchFamily="18" charset="0"/>
              <a:cs typeface="Times New Roman" panose="02020603050405020304" pitchFamily="18" charset="0"/>
            </a:endParaRPr>
          </a:p>
          <a:p>
            <a:pPr marL="0" indent="0" algn="r">
              <a:buNone/>
            </a:pPr>
            <a:r>
              <a:rPr lang="ru-RU" sz="1000" i="1" dirty="0" smtClean="0">
                <a:latin typeface="Times New Roman" panose="02020603050405020304" pitchFamily="18" charset="0"/>
                <a:cs typeface="Times New Roman" panose="02020603050405020304" pitchFamily="18" charset="0"/>
              </a:rPr>
              <a:t> </a:t>
            </a:r>
          </a:p>
          <a:p>
            <a:pPr marL="0" indent="0" algn="r">
              <a:buNone/>
            </a:pPr>
            <a:endParaRPr lang="ru-RU" sz="1000" i="1" dirty="0" smtClean="0">
              <a:latin typeface="Times New Roman" panose="02020603050405020304" pitchFamily="18" charset="0"/>
              <a:cs typeface="Times New Roman" panose="02020603050405020304" pitchFamily="18" charset="0"/>
            </a:endParaRPr>
          </a:p>
          <a:p>
            <a:pPr marL="0" indent="0" algn="r">
              <a:buNone/>
            </a:pPr>
            <a:r>
              <a:rPr lang="ru-RU" sz="1000" i="1" dirty="0" smtClean="0">
                <a:latin typeface="Times New Roman" panose="02020603050405020304" pitchFamily="18" charset="0"/>
                <a:cs typeface="Times New Roman" panose="02020603050405020304" pitchFamily="18" charset="0"/>
              </a:rPr>
              <a:t>Матросова Александра, ученица 10 класса. </a:t>
            </a:r>
          </a:p>
          <a:p>
            <a:pPr marL="0" indent="0" algn="r">
              <a:buNone/>
            </a:pPr>
            <a:r>
              <a:rPr lang="ru-RU" sz="1000" i="1" dirty="0" smtClean="0">
                <a:latin typeface="Times New Roman" panose="02020603050405020304" pitchFamily="18" charset="0"/>
                <a:cs typeface="Times New Roman" panose="02020603050405020304" pitchFamily="18" charset="0"/>
              </a:rPr>
              <a:t>Фотографии  с сайта Ксении Романовой</a:t>
            </a:r>
            <a:endParaRPr lang="ru-RU" sz="1000" i="1" dirty="0">
              <a:latin typeface="Times New Roman" panose="02020603050405020304" pitchFamily="18" charset="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fld id="{A1AABF86-9DF1-43F4-809B-3199FD12B6E2}" type="slidenum">
              <a:rPr lang="ru-RU" smtClean="0"/>
              <a:t>2</a:t>
            </a:fld>
            <a:endParaRPr lang="ru-RU"/>
          </a:p>
        </p:txBody>
      </p:sp>
      <p:pic>
        <p:nvPicPr>
          <p:cNvPr id="5" name="Рисунок 4"/>
          <p:cNvPicPr>
            <a:picLocks noChangeAspect="1"/>
          </p:cNvPicPr>
          <p:nvPr/>
        </p:nvPicPr>
        <p:blipFill rotWithShape="1">
          <a:blip r:embed="rId3" cstate="print">
            <a:extLst>
              <a:ext uri="{28A0092B-C50C-407E-A947-70E740481C1C}">
                <a14:useLocalDpi xmlns:a14="http://schemas.microsoft.com/office/drawing/2010/main" val="0"/>
              </a:ext>
            </a:extLst>
          </a:blip>
          <a:srcRect t="7016" b="8625"/>
          <a:stretch/>
        </p:blipFill>
        <p:spPr>
          <a:xfrm>
            <a:off x="235813" y="338938"/>
            <a:ext cx="826611" cy="1758804"/>
          </a:xfrm>
          <a:prstGeom prst="rect">
            <a:avLst/>
          </a:prstGeom>
        </p:spPr>
      </p:pic>
      <p:sp>
        <p:nvSpPr>
          <p:cNvPr id="8" name="TextBox 7"/>
          <p:cNvSpPr txBox="1"/>
          <p:nvPr/>
        </p:nvSpPr>
        <p:spPr>
          <a:xfrm>
            <a:off x="1196752" y="338938"/>
            <a:ext cx="5400600" cy="1785104"/>
          </a:xfrm>
          <a:prstGeom prst="rect">
            <a:avLst/>
          </a:prstGeom>
          <a:noFill/>
        </p:spPr>
        <p:txBody>
          <a:bodyPr wrap="square" rtlCol="0">
            <a:spAutoFit/>
          </a:bodyPr>
          <a:lstStyle/>
          <a:p>
            <a:pPr algn="just"/>
            <a:r>
              <a:rPr lang="ru-RU" sz="1100" dirty="0">
                <a:latin typeface="Times New Roman" panose="02020603050405020304" pitchFamily="18" charset="0"/>
                <a:cs typeface="Times New Roman" panose="02020603050405020304" pitchFamily="18" charset="0"/>
              </a:rPr>
              <a:t> То, что </a:t>
            </a:r>
            <a:r>
              <a:rPr lang="ru-RU" sz="1100" b="1" dirty="0">
                <a:solidFill>
                  <a:srgbClr val="C00000"/>
                </a:solidFill>
                <a:latin typeface="Times New Roman" panose="02020603050405020304" pitchFamily="18" charset="0"/>
                <a:cs typeface="Times New Roman" panose="02020603050405020304" pitchFamily="18" charset="0"/>
              </a:rPr>
              <a:t>Ксения стала обладателем титула «Чувашская красавица»</a:t>
            </a:r>
            <a:r>
              <a:rPr lang="ru-RU" sz="1100" dirty="0">
                <a:latin typeface="Times New Roman" panose="02020603050405020304" pitchFamily="18" charset="0"/>
                <a:cs typeface="Times New Roman" panose="02020603050405020304" pitchFamily="18" charset="0"/>
              </a:rPr>
              <a:t>, мало кого удивило, а только </a:t>
            </a:r>
            <a:r>
              <a:rPr lang="ru-RU" sz="1100" dirty="0" smtClean="0">
                <a:latin typeface="Times New Roman" panose="02020603050405020304" pitchFamily="18" charset="0"/>
                <a:cs typeface="Times New Roman" panose="02020603050405020304" pitchFamily="18" charset="0"/>
              </a:rPr>
              <a:t>очень сильно порадовало</a:t>
            </a:r>
            <a:r>
              <a:rPr lang="ru-RU" sz="1100" dirty="0">
                <a:latin typeface="Times New Roman" panose="02020603050405020304" pitchFamily="18" charset="0"/>
                <a:cs typeface="Times New Roman" panose="02020603050405020304" pitchFamily="18" charset="0"/>
              </a:rPr>
              <a:t>. Ведь она  всегда принимала активное участие в общественной жизни класса и школы, с полной ответственностью относилась к выполнению общественных поручений, любое задание стремилась выполнить как можно лучше. </a:t>
            </a:r>
            <a:endParaRPr lang="ru-RU" sz="1100" dirty="0" smtClean="0">
              <a:latin typeface="Times New Roman" panose="02020603050405020304" pitchFamily="18" charset="0"/>
              <a:cs typeface="Times New Roman" panose="02020603050405020304" pitchFamily="18" charset="0"/>
            </a:endParaRPr>
          </a:p>
          <a:p>
            <a:pPr algn="just"/>
            <a:r>
              <a:rPr lang="ru-RU" sz="1100" dirty="0" smtClean="0">
                <a:latin typeface="Times New Roman" panose="02020603050405020304" pitchFamily="18" charset="0"/>
                <a:cs typeface="Times New Roman" panose="02020603050405020304" pitchFamily="18" charset="0"/>
              </a:rPr>
              <a:t>За </a:t>
            </a:r>
            <a:r>
              <a:rPr lang="ru-RU" sz="1100" dirty="0">
                <a:latin typeface="Times New Roman" panose="02020603050405020304" pitchFamily="18" charset="0"/>
                <a:cs typeface="Times New Roman" panose="02020603050405020304" pitchFamily="18" charset="0"/>
              </a:rPr>
              <a:t>время обучения в школе показала прочные знания по всем предметам, что подтверждают и  ее результаты ЕГЭ ( по математике набрала 79 баллов, по русскому языку – 98б</a:t>
            </a:r>
            <a:r>
              <a:rPr lang="ru-RU" sz="1100" dirty="0" smtClean="0">
                <a:latin typeface="Times New Roman" panose="02020603050405020304" pitchFamily="18" charset="0"/>
                <a:cs typeface="Times New Roman" panose="02020603050405020304" pitchFamily="18" charset="0"/>
              </a:rPr>
              <a:t>).</a:t>
            </a:r>
          </a:p>
          <a:p>
            <a:pPr algn="just"/>
            <a:r>
              <a:rPr lang="ru-RU" sz="1100" dirty="0">
                <a:latin typeface="Times New Roman" panose="02020603050405020304" pitchFamily="18" charset="0"/>
                <a:cs typeface="Times New Roman" panose="02020603050405020304" pitchFamily="18" charset="0"/>
              </a:rPr>
              <a:t> </a:t>
            </a:r>
            <a:r>
              <a:rPr lang="ru-RU" sz="1100" dirty="0" smtClean="0">
                <a:latin typeface="Times New Roman" panose="02020603050405020304" pitchFamily="18" charset="0"/>
                <a:cs typeface="Times New Roman" panose="02020603050405020304" pitchFamily="18" charset="0"/>
              </a:rPr>
              <a:t>    Ксения воспитывалась в благополучной семье. Любит своих родителей и единственного старшего брата. </a:t>
            </a:r>
            <a:endParaRPr lang="ru-RU" sz="11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9531" y="2699792"/>
            <a:ext cx="2693068"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3951839" y="4716016"/>
            <a:ext cx="2986851" cy="261610"/>
          </a:xfrm>
          <a:prstGeom prst="rect">
            <a:avLst/>
          </a:prstGeom>
          <a:noFill/>
        </p:spPr>
        <p:txBody>
          <a:bodyPr wrap="square" rtlCol="0">
            <a:spAutoFit/>
          </a:bodyPr>
          <a:lstStyle/>
          <a:p>
            <a:r>
              <a:rPr lang="ru-RU" sz="1000" dirty="0" smtClean="0">
                <a:latin typeface="Times New Roman" panose="02020603050405020304" pitchFamily="18" charset="0"/>
                <a:cs typeface="Times New Roman" panose="02020603050405020304" pitchFamily="18" charset="0"/>
              </a:rPr>
              <a:t>Фото с мастер –класса «Изготовление цветов</a:t>
            </a:r>
            <a:r>
              <a:rPr lang="ru-RU" sz="1100" dirty="0" smtClean="0">
                <a:latin typeface="Times New Roman" panose="02020603050405020304" pitchFamily="18" charset="0"/>
                <a:cs typeface="Times New Roman" panose="02020603050405020304" pitchFamily="18" charset="0"/>
              </a:rPr>
              <a:t>»</a:t>
            </a:r>
            <a:endParaRPr lang="ru-RU" sz="1100" dirty="0">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574676" y="5580112"/>
            <a:ext cx="2295235" cy="400110"/>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2000" b="1" cap="none" spc="0" dirty="0" smtClean="0">
                <a:ln/>
                <a:solidFill>
                  <a:schemeClr val="accent3"/>
                </a:solidFill>
                <a:effectLst/>
              </a:rPr>
              <a:t>Итоги конкурса</a:t>
            </a:r>
            <a:endParaRPr lang="ru-RU" sz="2000" b="1" cap="none" spc="0" dirty="0">
              <a:ln/>
              <a:solidFill>
                <a:schemeClr val="accent3"/>
              </a:solidFill>
              <a:effectLst/>
            </a:endParaRPr>
          </a:p>
        </p:txBody>
      </p:sp>
      <p:pic>
        <p:nvPicPr>
          <p:cNvPr id="16" name="Picture 6" descr="C:\Users\Надежда\Desktop\Мобильник\20161125_122248.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8820" r="23446" b="7524"/>
          <a:stretch/>
        </p:blipFill>
        <p:spPr bwMode="auto">
          <a:xfrm>
            <a:off x="404664" y="6156176"/>
            <a:ext cx="2739319" cy="2243960"/>
          </a:xfrm>
          <a:prstGeom prst="rect">
            <a:avLst/>
          </a:prstGeom>
          <a:noFill/>
          <a:effectLst>
            <a:glow rad="2286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sp>
        <p:nvSpPr>
          <p:cNvPr id="17" name="Прямоугольник 16"/>
          <p:cNvSpPr/>
          <p:nvPr/>
        </p:nvSpPr>
        <p:spPr>
          <a:xfrm>
            <a:off x="3427652" y="5652121"/>
            <a:ext cx="3097691" cy="2677656"/>
          </a:xfrm>
          <a:prstGeom prst="rect">
            <a:avLst/>
          </a:prstGeom>
          <a:ln>
            <a:solidFill>
              <a:srgbClr val="00B050"/>
            </a:solidFill>
          </a:ln>
          <a:effectLst>
            <a:glow rad="139700">
              <a:schemeClr val="accent3">
                <a:satMod val="175000"/>
                <a:alpha val="40000"/>
              </a:schemeClr>
            </a:glow>
          </a:effectLst>
        </p:spPr>
        <p:txBody>
          <a:bodyPr wrap="square">
            <a:spAutoFit/>
          </a:bodyPr>
          <a:lstStyle/>
          <a:p>
            <a:pPr algn="just"/>
            <a:r>
              <a:rPr lang="ru-RU" sz="1050" b="1" dirty="0" smtClean="0">
                <a:solidFill>
                  <a:srgbClr val="C00000"/>
                </a:solidFill>
                <a:latin typeface="Times New Roman"/>
                <a:ea typeface="Times New Roman"/>
              </a:rPr>
              <a:t>В конце ноября мы отмечали </a:t>
            </a:r>
            <a:r>
              <a:rPr lang="ru-RU" sz="1050" b="1" dirty="0">
                <a:solidFill>
                  <a:srgbClr val="C00000"/>
                </a:solidFill>
                <a:latin typeface="Times New Roman"/>
                <a:ea typeface="Times New Roman"/>
              </a:rPr>
              <a:t>праздник День матери</a:t>
            </a:r>
            <a:r>
              <a:rPr lang="ru-RU" sz="1050" dirty="0">
                <a:latin typeface="Times New Roman"/>
                <a:ea typeface="Times New Roman"/>
              </a:rPr>
              <a:t>.</a:t>
            </a:r>
            <a:r>
              <a:rPr lang="ru-RU" sz="1050" dirty="0">
                <a:solidFill>
                  <a:srgbClr val="373737"/>
                </a:solidFill>
                <a:latin typeface="Times New Roman"/>
                <a:ea typeface="Times New Roman"/>
              </a:rPr>
              <a:t> </a:t>
            </a:r>
            <a:r>
              <a:rPr lang="ru-RU" sz="1050" dirty="0" smtClean="0">
                <a:solidFill>
                  <a:srgbClr val="000000"/>
                </a:solidFill>
                <a:latin typeface="Times New Roman"/>
                <a:ea typeface="Times New Roman"/>
              </a:rPr>
              <a:t>Для </a:t>
            </a:r>
            <a:r>
              <a:rPr lang="ru-RU" sz="1050" dirty="0">
                <a:solidFill>
                  <a:srgbClr val="000000"/>
                </a:solidFill>
                <a:latin typeface="Times New Roman"/>
                <a:ea typeface="Times New Roman"/>
              </a:rPr>
              <a:t>каждого из нас самым родным и близким человеком является мама. В этот день хочется сказать слова благодарности всем Матерям, которые дарят детям любовь, добро, нежность и ласку. К этой дате в нашей школе был объявлен конкурс рисунков среди учащихся 5-8 классов «Моя мама лучшая на </a:t>
            </a:r>
            <a:r>
              <a:rPr lang="ru-RU" sz="1050" dirty="0" smtClean="0">
                <a:solidFill>
                  <a:srgbClr val="000000"/>
                </a:solidFill>
                <a:latin typeface="Times New Roman"/>
                <a:ea typeface="Times New Roman"/>
              </a:rPr>
              <a:t>свете!». </a:t>
            </a:r>
            <a:r>
              <a:rPr lang="ru-RU" sz="1050" dirty="0">
                <a:solidFill>
                  <a:srgbClr val="000000"/>
                </a:solidFill>
                <a:latin typeface="Times New Roman"/>
                <a:ea typeface="Times New Roman"/>
              </a:rPr>
              <a:t>Все участники конкурса отнеслись к работе с большой любовью, трепетом, старательностью. Все хотели в своих рисунках показать любовь, красоту и уважение к своим мамам. Особенно  отличившимися были рисунки Юркиной </a:t>
            </a:r>
            <a:r>
              <a:rPr lang="ru-RU" sz="1050" dirty="0" smtClean="0">
                <a:solidFill>
                  <a:srgbClr val="000000"/>
                </a:solidFill>
                <a:latin typeface="Times New Roman"/>
                <a:ea typeface="Times New Roman"/>
              </a:rPr>
              <a:t>Елены - </a:t>
            </a:r>
            <a:r>
              <a:rPr lang="ru-RU" sz="1050" dirty="0">
                <a:solidFill>
                  <a:srgbClr val="000000"/>
                </a:solidFill>
                <a:latin typeface="Times New Roman"/>
                <a:ea typeface="Times New Roman"/>
              </a:rPr>
              <a:t>6 </a:t>
            </a:r>
            <a:r>
              <a:rPr lang="ru-RU" sz="1050" dirty="0" err="1">
                <a:solidFill>
                  <a:srgbClr val="000000"/>
                </a:solidFill>
                <a:latin typeface="Times New Roman"/>
                <a:ea typeface="Times New Roman"/>
              </a:rPr>
              <a:t>кл</a:t>
            </a:r>
            <a:r>
              <a:rPr lang="ru-RU" sz="1050" dirty="0">
                <a:solidFill>
                  <a:srgbClr val="000000"/>
                </a:solidFill>
                <a:latin typeface="Times New Roman"/>
                <a:ea typeface="Times New Roman"/>
              </a:rPr>
              <a:t>, Романовой </a:t>
            </a:r>
            <a:r>
              <a:rPr lang="ru-RU" sz="1050" dirty="0" smtClean="0">
                <a:solidFill>
                  <a:srgbClr val="000000"/>
                </a:solidFill>
                <a:latin typeface="Times New Roman"/>
                <a:ea typeface="Times New Roman"/>
              </a:rPr>
              <a:t>Алисы -</a:t>
            </a:r>
            <a:r>
              <a:rPr lang="ru-RU" sz="1050" dirty="0">
                <a:solidFill>
                  <a:srgbClr val="000000"/>
                </a:solidFill>
                <a:latin typeface="Times New Roman"/>
                <a:ea typeface="Times New Roman"/>
              </a:rPr>
              <a:t>5 </a:t>
            </a:r>
            <a:r>
              <a:rPr lang="ru-RU" sz="1050" dirty="0" err="1">
                <a:solidFill>
                  <a:srgbClr val="000000"/>
                </a:solidFill>
                <a:latin typeface="Times New Roman"/>
                <a:ea typeface="Times New Roman"/>
              </a:rPr>
              <a:t>кл</a:t>
            </a:r>
            <a:r>
              <a:rPr lang="ru-RU" sz="1050" dirty="0">
                <a:solidFill>
                  <a:srgbClr val="000000"/>
                </a:solidFill>
                <a:latin typeface="Times New Roman"/>
                <a:ea typeface="Times New Roman"/>
              </a:rPr>
              <a:t>, Васильевой </a:t>
            </a:r>
            <a:r>
              <a:rPr lang="ru-RU" sz="1050" dirty="0" smtClean="0">
                <a:solidFill>
                  <a:srgbClr val="000000"/>
                </a:solidFill>
                <a:latin typeface="Times New Roman"/>
                <a:ea typeface="Times New Roman"/>
              </a:rPr>
              <a:t>Анастасии - 7 </a:t>
            </a:r>
            <a:r>
              <a:rPr lang="ru-RU" sz="1050" dirty="0" err="1">
                <a:solidFill>
                  <a:srgbClr val="000000"/>
                </a:solidFill>
                <a:latin typeface="Times New Roman"/>
                <a:ea typeface="Times New Roman"/>
              </a:rPr>
              <a:t>кл</a:t>
            </a:r>
            <a:r>
              <a:rPr lang="ru-RU" sz="1050" dirty="0">
                <a:solidFill>
                  <a:srgbClr val="000000"/>
                </a:solidFill>
                <a:latin typeface="Times New Roman"/>
                <a:ea typeface="Times New Roman"/>
              </a:rPr>
              <a:t>, Тихонова </a:t>
            </a:r>
            <a:r>
              <a:rPr lang="ru-RU" sz="1050" dirty="0" smtClean="0">
                <a:solidFill>
                  <a:srgbClr val="000000"/>
                </a:solidFill>
                <a:latin typeface="Times New Roman"/>
                <a:ea typeface="Times New Roman"/>
              </a:rPr>
              <a:t>Андрея - </a:t>
            </a:r>
            <a:r>
              <a:rPr lang="ru-RU" sz="1050" dirty="0">
                <a:solidFill>
                  <a:srgbClr val="000000"/>
                </a:solidFill>
                <a:latin typeface="Times New Roman"/>
                <a:ea typeface="Times New Roman"/>
              </a:rPr>
              <a:t>7 </a:t>
            </a:r>
            <a:r>
              <a:rPr lang="ru-RU" sz="1050" dirty="0" err="1">
                <a:solidFill>
                  <a:srgbClr val="000000"/>
                </a:solidFill>
                <a:latin typeface="Times New Roman"/>
                <a:ea typeface="Times New Roman"/>
              </a:rPr>
              <a:t>кл</a:t>
            </a:r>
            <a:r>
              <a:rPr lang="ru-RU" sz="1050" dirty="0">
                <a:solidFill>
                  <a:srgbClr val="000000"/>
                </a:solidFill>
                <a:latin typeface="Times New Roman"/>
                <a:ea typeface="Times New Roman"/>
              </a:rPr>
              <a:t>, Гордеева </a:t>
            </a:r>
            <a:r>
              <a:rPr lang="ru-RU" sz="1050" dirty="0" smtClean="0">
                <a:solidFill>
                  <a:srgbClr val="000000"/>
                </a:solidFill>
                <a:latin typeface="Times New Roman"/>
                <a:ea typeface="Times New Roman"/>
              </a:rPr>
              <a:t>Дмитрия - </a:t>
            </a:r>
            <a:r>
              <a:rPr lang="ru-RU" sz="1050" dirty="0">
                <a:solidFill>
                  <a:srgbClr val="000000"/>
                </a:solidFill>
                <a:latin typeface="Times New Roman"/>
                <a:ea typeface="Times New Roman"/>
              </a:rPr>
              <a:t>5 </a:t>
            </a:r>
            <a:r>
              <a:rPr lang="ru-RU" sz="1050" dirty="0" err="1">
                <a:solidFill>
                  <a:srgbClr val="000000"/>
                </a:solidFill>
                <a:latin typeface="Times New Roman"/>
                <a:ea typeface="Times New Roman"/>
              </a:rPr>
              <a:t>кл</a:t>
            </a:r>
            <a:r>
              <a:rPr lang="ru-RU" sz="1050" dirty="0">
                <a:solidFill>
                  <a:srgbClr val="000000"/>
                </a:solidFill>
                <a:latin typeface="Times New Roman"/>
                <a:ea typeface="Times New Roman"/>
              </a:rPr>
              <a:t>. Молодцы ребята!</a:t>
            </a:r>
            <a:endParaRPr lang="ru-RU" sz="1050" dirty="0">
              <a:effectLst/>
              <a:latin typeface="Times New Roman"/>
              <a:ea typeface="Times New Roman"/>
            </a:endParaRPr>
          </a:p>
        </p:txBody>
      </p:sp>
    </p:spTree>
    <p:extLst>
      <p:ext uri="{BB962C8B-B14F-4D97-AF65-F5344CB8AC3E}">
        <p14:creationId xmlns:p14="http://schemas.microsoft.com/office/powerpoint/2010/main" val="428319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7764" y="2051720"/>
            <a:ext cx="6369588" cy="3960440"/>
          </a:xfrm>
        </p:spPr>
        <p:txBody>
          <a:bodyPr numCol="2" spcCol="252000">
            <a:normAutofit fontScale="25000" lnSpcReduction="20000"/>
          </a:bodyPr>
          <a:lstStyle/>
          <a:p>
            <a:pPr marL="0" indent="0" algn="just">
              <a:buNone/>
            </a:pPr>
            <a:r>
              <a:rPr lang="ru-RU" sz="4400" dirty="0" smtClean="0">
                <a:latin typeface="Times New Roman" panose="02020603050405020304" pitchFamily="18" charset="0"/>
                <a:cs typeface="Times New Roman" panose="02020603050405020304" pitchFamily="18" charset="0"/>
              </a:rPr>
              <a:t>      По </a:t>
            </a:r>
            <a:r>
              <a:rPr lang="ru-RU" sz="4400" dirty="0">
                <a:latin typeface="Times New Roman" panose="02020603050405020304" pitchFamily="18" charset="0"/>
                <a:cs typeface="Times New Roman" panose="02020603050405020304" pitchFamily="18" charset="0"/>
              </a:rPr>
              <a:t>традиции с докладом выступил преподаватель ОБЖ Ильин В.Н.: - «День воинской славы России — День начала контрнаступления советских войск против немецко-фашистских войск в битве под Москвой (1941 год).  Контрнаступление, как второй этап битвы за Москву, началось 5—6 декабря 1941 года на фронте от Калинина до Ельца. Боевые действия сразу же приняли ожесточенный характер. Несмотря на отсутствие превосходства в живой силе и технических средствах, на сильные морозы, глубокий снежный покров, войска левого крыла Калининского и правого крыла Западного фронтов уже в первые дни контрнаступления прорвали оборону противника южнее Калинина и северо-западнее Москвы, перерезали железную дорогу и шоссе Калинин — Москва и освободили ряд населенных пунктов. Одновременно с войсками, наступавшими северо-западнее Москвы, перешли в контрнаступление войска левого крыла Западного и правого крыла Юго-Западного фронтов. Сильные удары войск Красной Армии по фланговым группировкам группы армий «Центр», предназначенным для окружения Москвы, заставили немецко-фашистское командование принять меры по спасению своих войск от </a:t>
            </a:r>
            <a:r>
              <a:rPr lang="ru-RU" sz="4400" dirty="0" smtClean="0">
                <a:latin typeface="Times New Roman" panose="02020603050405020304" pitchFamily="18" charset="0"/>
                <a:cs typeface="Times New Roman" panose="02020603050405020304" pitchFamily="18" charset="0"/>
              </a:rPr>
              <a:t>разгрома. 8 декабря 1941 года Гитлер подписал директиву о переходе к обороне на всем советско-германском фронте. Группа армий «Центр» получила задачу любой ценой удерживать важные в стратегическом отношении районы…». </a:t>
            </a:r>
          </a:p>
          <a:p>
            <a:pPr marL="0" indent="0" algn="just">
              <a:buNone/>
            </a:pPr>
            <a:r>
              <a:rPr lang="ru-RU" sz="4400" dirty="0" smtClean="0">
                <a:latin typeface="Times New Roman" panose="02020603050405020304" pitchFamily="18" charset="0"/>
                <a:cs typeface="Times New Roman" panose="02020603050405020304" pitchFamily="18" charset="0"/>
              </a:rPr>
              <a:t>     Так же слово предоставили председателю советов ветеранов </a:t>
            </a:r>
            <a:r>
              <a:rPr lang="ru-RU" sz="4400" dirty="0" err="1" smtClean="0">
                <a:latin typeface="Times New Roman" panose="02020603050405020304" pitchFamily="18" charset="0"/>
                <a:cs typeface="Times New Roman" panose="02020603050405020304" pitchFamily="18" charset="0"/>
              </a:rPr>
              <a:t>Городищенского</a:t>
            </a:r>
            <a:r>
              <a:rPr lang="ru-RU" sz="4400" dirty="0" smtClean="0">
                <a:latin typeface="Times New Roman" panose="02020603050405020304" pitchFamily="18" charset="0"/>
                <a:cs typeface="Times New Roman" panose="02020603050405020304" pitchFamily="18" charset="0"/>
              </a:rPr>
              <a:t> сельского поселения </a:t>
            </a:r>
            <a:r>
              <a:rPr lang="ru-RU" sz="4400" dirty="0" err="1" smtClean="0">
                <a:latin typeface="Times New Roman" panose="02020603050405020304" pitchFamily="18" charset="0"/>
                <a:cs typeface="Times New Roman" panose="02020603050405020304" pitchFamily="18" charset="0"/>
              </a:rPr>
              <a:t>Ярукову</a:t>
            </a:r>
            <a:r>
              <a:rPr lang="ru-RU" sz="4400" dirty="0" smtClean="0">
                <a:latin typeface="Times New Roman" panose="02020603050405020304" pitchFamily="18" charset="0"/>
                <a:cs typeface="Times New Roman" panose="02020603050405020304" pitchFamily="18" charset="0"/>
              </a:rPr>
              <a:t> Г.Л.. Предоставили слово детям войны, где Гордеева К.А. прочитала стихотворение, которые она знала со школьной скамьи про войну.</a:t>
            </a:r>
          </a:p>
          <a:p>
            <a:pPr marL="0" indent="0" algn="just">
              <a:buNone/>
            </a:pPr>
            <a:r>
              <a:rPr lang="ru-RU" sz="4400" dirty="0" smtClean="0">
                <a:latin typeface="Times New Roman" panose="02020603050405020304" pitchFamily="18" charset="0"/>
                <a:cs typeface="Times New Roman" panose="02020603050405020304" pitchFamily="18" charset="0"/>
              </a:rPr>
              <a:t>     Светлой </a:t>
            </a:r>
            <a:r>
              <a:rPr lang="ru-RU" sz="4400" dirty="0">
                <a:latin typeface="Times New Roman" panose="02020603050405020304" pitchFamily="18" charset="0"/>
                <a:cs typeface="Times New Roman" panose="02020603050405020304" pitchFamily="18" charset="0"/>
              </a:rPr>
              <a:t>Памяти павших в борьбе против фашизма провели минуту </a:t>
            </a:r>
            <a:r>
              <a:rPr lang="ru-RU" sz="4400" dirty="0" smtClean="0">
                <a:latin typeface="Times New Roman" panose="02020603050405020304" pitchFamily="18" charset="0"/>
                <a:cs typeface="Times New Roman" panose="02020603050405020304" pitchFamily="18" charset="0"/>
              </a:rPr>
              <a:t>молчания, </a:t>
            </a:r>
            <a:r>
              <a:rPr lang="ru-RU" sz="4400" dirty="0">
                <a:latin typeface="Times New Roman" panose="02020603050405020304" pitchFamily="18" charset="0"/>
                <a:cs typeface="Times New Roman" panose="02020603050405020304" pitchFamily="18" charset="0"/>
              </a:rPr>
              <a:t>обучающиеся возложили венок к монументу</a:t>
            </a:r>
            <a:r>
              <a:rPr lang="ru-RU" sz="4400" dirty="0" smtClean="0">
                <a:latin typeface="Times New Roman" panose="02020603050405020304" pitchFamily="18" charset="0"/>
                <a:cs typeface="Times New Roman" panose="02020603050405020304" pitchFamily="18" charset="0"/>
              </a:rPr>
              <a:t>.</a:t>
            </a:r>
          </a:p>
          <a:p>
            <a:pPr marL="0" indent="0" algn="r">
              <a:buNone/>
            </a:pPr>
            <a:r>
              <a:rPr lang="ru-RU" sz="4400" dirty="0">
                <a:latin typeface="Times New Roman" panose="02020603050405020304" pitchFamily="18" charset="0"/>
                <a:cs typeface="Times New Roman" panose="02020603050405020304" pitchFamily="18" charset="0"/>
              </a:rPr>
              <a:t> </a:t>
            </a:r>
            <a:r>
              <a:rPr lang="ru-RU" sz="4400" dirty="0" smtClean="0">
                <a:latin typeface="Times New Roman" panose="02020603050405020304" pitchFamily="18" charset="0"/>
                <a:cs typeface="Times New Roman" panose="02020603050405020304" pitchFamily="18" charset="0"/>
              </a:rPr>
              <a:t>                 </a:t>
            </a:r>
          </a:p>
          <a:p>
            <a:pPr marL="0" indent="0" algn="ctr">
              <a:buNone/>
            </a:pPr>
            <a:r>
              <a:rPr lang="ru-RU" sz="4400" dirty="0">
                <a:latin typeface="Times New Roman" panose="02020603050405020304" pitchFamily="18" charset="0"/>
                <a:cs typeface="Times New Roman" panose="02020603050405020304" pitchFamily="18" charset="0"/>
              </a:rPr>
              <a:t>Есть много праздников в году</a:t>
            </a:r>
          </a:p>
          <a:p>
            <a:pPr marL="0" indent="0" algn="ctr">
              <a:buNone/>
            </a:pPr>
            <a:r>
              <a:rPr lang="ru-RU" sz="4400" dirty="0">
                <a:latin typeface="Times New Roman" panose="02020603050405020304" pitchFamily="18" charset="0"/>
                <a:cs typeface="Times New Roman" panose="02020603050405020304" pitchFamily="18" charset="0"/>
              </a:rPr>
              <a:t>Душевных, личностных, весёлых</a:t>
            </a:r>
          </a:p>
          <a:p>
            <a:pPr marL="0" indent="0" algn="ctr">
              <a:buNone/>
            </a:pPr>
            <a:r>
              <a:rPr lang="ru-RU" sz="4400" dirty="0">
                <a:latin typeface="Times New Roman" panose="02020603050405020304" pitchFamily="18" charset="0"/>
                <a:cs typeface="Times New Roman" panose="02020603050405020304" pitchFamily="18" charset="0"/>
              </a:rPr>
              <a:t>Но, чтоб такой</a:t>
            </a:r>
            <a:r>
              <a:rPr lang="ru-RU" sz="4400" dirty="0" smtClean="0">
                <a:latin typeface="Times New Roman" panose="02020603050405020304" pitchFamily="18" charset="0"/>
                <a:cs typeface="Times New Roman" panose="02020603050405020304" pitchFamily="18" charset="0"/>
              </a:rPr>
              <a:t>!</a:t>
            </a:r>
          </a:p>
          <a:p>
            <a:pPr marL="0" indent="0" algn="ctr">
              <a:buNone/>
            </a:pPr>
            <a:r>
              <a:rPr lang="ru-RU" sz="4400" dirty="0" smtClean="0">
                <a:latin typeface="Times New Roman" panose="02020603050405020304" pitchFamily="18" charset="0"/>
                <a:cs typeface="Times New Roman" panose="02020603050405020304" pitchFamily="18" charset="0"/>
              </a:rPr>
              <a:t> </a:t>
            </a:r>
            <a:r>
              <a:rPr lang="ru-RU" sz="4400" dirty="0">
                <a:latin typeface="Times New Roman" panose="02020603050405020304" pitchFamily="18" charset="0"/>
                <a:cs typeface="Times New Roman" panose="02020603050405020304" pitchFamily="18" charset="0"/>
              </a:rPr>
              <a:t>С погибшими, почти у каждого, в роду! </a:t>
            </a:r>
          </a:p>
          <a:p>
            <a:pPr marL="0" indent="0" algn="ctr">
              <a:buNone/>
            </a:pPr>
            <a:r>
              <a:rPr lang="ru-RU" sz="4400" dirty="0">
                <a:latin typeface="Times New Roman" panose="02020603050405020304" pitchFamily="18" charset="0"/>
                <a:cs typeface="Times New Roman" panose="02020603050405020304" pitchFamily="18" charset="0"/>
              </a:rPr>
              <a:t>Лишь он один </a:t>
            </a:r>
            <a:r>
              <a:rPr lang="ru-RU" sz="4400" dirty="0" smtClean="0">
                <a:latin typeface="Times New Roman" panose="02020603050405020304" pitchFamily="18" charset="0"/>
                <a:cs typeface="Times New Roman" panose="02020603050405020304" pitchFamily="18" charset="0"/>
              </a:rPr>
              <a:t>– </a:t>
            </a:r>
          </a:p>
          <a:p>
            <a:pPr marL="0" indent="0" algn="ctr">
              <a:buNone/>
            </a:pPr>
            <a:r>
              <a:rPr lang="ru-RU" sz="4400" dirty="0" smtClean="0">
                <a:latin typeface="Times New Roman" panose="02020603050405020304" pitchFamily="18" charset="0"/>
                <a:cs typeface="Times New Roman" panose="02020603050405020304" pitchFamily="18" charset="0"/>
              </a:rPr>
              <a:t>Триумф </a:t>
            </a:r>
            <a:r>
              <a:rPr lang="ru-RU" sz="4400" dirty="0">
                <a:latin typeface="Times New Roman" panose="02020603050405020304" pitchFamily="18" charset="0"/>
                <a:cs typeface="Times New Roman" panose="02020603050405020304" pitchFamily="18" charset="0"/>
              </a:rPr>
              <a:t>и скорбь не побеждённых!</a:t>
            </a:r>
            <a:endParaRPr lang="ru-RU" sz="4400" dirty="0" smtClean="0">
              <a:latin typeface="Times New Roman" panose="02020603050405020304" pitchFamily="18" charset="0"/>
              <a:cs typeface="Times New Roman" panose="02020603050405020304" pitchFamily="18" charset="0"/>
            </a:endParaRPr>
          </a:p>
          <a:p>
            <a:pPr marL="0" indent="0" algn="r">
              <a:buNone/>
            </a:pPr>
            <a:endParaRPr lang="ru-RU" sz="4400" dirty="0">
              <a:latin typeface="Times New Roman" panose="02020603050405020304" pitchFamily="18" charset="0"/>
              <a:cs typeface="Times New Roman" panose="02020603050405020304" pitchFamily="18" charset="0"/>
            </a:endParaRPr>
          </a:p>
          <a:p>
            <a:pPr marL="0" indent="0" algn="r">
              <a:buNone/>
            </a:pPr>
            <a:r>
              <a:rPr lang="ru-RU" sz="4000" dirty="0" err="1" smtClean="0">
                <a:latin typeface="Times New Roman" panose="02020603050405020304" pitchFamily="18" charset="0"/>
                <a:cs typeface="Times New Roman" panose="02020603050405020304" pitchFamily="18" charset="0"/>
              </a:rPr>
              <a:t>Ишукова</a:t>
            </a:r>
            <a:r>
              <a:rPr lang="ru-RU" sz="4000" dirty="0" smtClean="0">
                <a:latin typeface="Times New Roman" panose="02020603050405020304" pitchFamily="18" charset="0"/>
                <a:cs typeface="Times New Roman" panose="02020603050405020304" pitchFamily="18" charset="0"/>
              </a:rPr>
              <a:t> Алина, 10 класс.</a:t>
            </a:r>
          </a:p>
          <a:p>
            <a:pPr marL="0" indent="0" algn="r">
              <a:buNone/>
            </a:pPr>
            <a:r>
              <a:rPr lang="ru-RU" sz="4000" dirty="0" smtClean="0">
                <a:latin typeface="Times New Roman" panose="02020603050405020304" pitchFamily="18" charset="0"/>
                <a:cs typeface="Times New Roman" panose="02020603050405020304" pitchFamily="18" charset="0"/>
              </a:rPr>
              <a:t>Фото автора. </a:t>
            </a:r>
          </a:p>
          <a:p>
            <a:pPr marL="0" indent="0" algn="r">
              <a:buNone/>
            </a:pPr>
            <a:r>
              <a:rPr lang="ru-RU" sz="4000" dirty="0" smtClean="0">
                <a:latin typeface="Times New Roman" panose="02020603050405020304" pitchFamily="18" charset="0"/>
                <a:cs typeface="Times New Roman" panose="02020603050405020304" pitchFamily="18" charset="0"/>
              </a:rPr>
              <a:t>Стихи из Интернета</a:t>
            </a:r>
            <a:r>
              <a:rPr lang="ru-RU" sz="4400" dirty="0" smtClean="0">
                <a:latin typeface="Times New Roman" panose="02020603050405020304" pitchFamily="18" charset="0"/>
                <a:cs typeface="Times New Roman" panose="02020603050405020304" pitchFamily="18" charset="0"/>
              </a:rPr>
              <a:t>.</a:t>
            </a:r>
          </a:p>
          <a:p>
            <a:pPr marL="0" indent="0" algn="just">
              <a:buNone/>
            </a:pPr>
            <a:r>
              <a:rPr lang="ru-RU" sz="4400" dirty="0">
                <a:latin typeface="Times New Roman" panose="02020603050405020304" pitchFamily="18" charset="0"/>
                <a:cs typeface="Times New Roman" panose="02020603050405020304" pitchFamily="18" charset="0"/>
              </a:rPr>
              <a:t> </a:t>
            </a:r>
            <a:r>
              <a:rPr lang="ru-RU" sz="4400" dirty="0" smtClean="0">
                <a:latin typeface="Times New Roman" panose="02020603050405020304" pitchFamily="18" charset="0"/>
                <a:cs typeface="Times New Roman" panose="02020603050405020304" pitchFamily="18" charset="0"/>
              </a:rPr>
              <a:t>                    </a:t>
            </a:r>
            <a:endParaRPr lang="ru-RU" sz="44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227764" y="179512"/>
            <a:ext cx="2329869"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День </a:t>
            </a:r>
            <a:endParaRPr lang="ru-RU" sz="36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a:p>
            <a:pPr algn="ctr"/>
            <a:r>
              <a:rPr lang="ru-RU" sz="36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воинской </a:t>
            </a:r>
          </a:p>
          <a:p>
            <a:pPr algn="ctr"/>
            <a:r>
              <a:rPr lang="ru-RU" sz="36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славы</a:t>
            </a:r>
            <a:endParaRPr lang="ru-RU"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9193"/>
          <a:stretch/>
        </p:blipFill>
        <p:spPr bwMode="auto">
          <a:xfrm>
            <a:off x="3140968" y="190543"/>
            <a:ext cx="3370102" cy="1789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332656" y="6156176"/>
            <a:ext cx="6264696"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Позаботимся о братьях наших меньших</a:t>
            </a:r>
            <a:endParaRPr lang="ru-RU" b="1" dirty="0"/>
          </a:p>
        </p:txBody>
      </p:sp>
      <p:sp>
        <p:nvSpPr>
          <p:cNvPr id="6" name="Прямоугольник 5"/>
          <p:cNvSpPr/>
          <p:nvPr/>
        </p:nvSpPr>
        <p:spPr>
          <a:xfrm>
            <a:off x="3465004" y="6516216"/>
            <a:ext cx="3132348" cy="1954381"/>
          </a:xfrm>
          <a:prstGeom prst="rect">
            <a:avLst/>
          </a:prstGeom>
        </p:spPr>
        <p:txBody>
          <a:bodyPr wrap="square">
            <a:spAutoFit/>
          </a:bodyPr>
          <a:lstStyle/>
          <a:p>
            <a:pPr algn="just"/>
            <a:r>
              <a:rPr lang="ru-RU" sz="1100" dirty="0">
                <a:latin typeface="Times New Roman" panose="02020603050405020304" pitchFamily="18" charset="0"/>
                <a:cs typeface="Times New Roman" panose="02020603050405020304" pitchFamily="18" charset="0"/>
              </a:rPr>
              <a:t>Трудно птицам зимой: насекомых нет, земля покрылась плотным снегом, ягоды на деревьях тоже заканчиваются. Единственное, чем мы можем помочь пернатым - это повесить кормушки. В декабре мы провели акцию "</a:t>
            </a:r>
            <a:r>
              <a:rPr lang="ru-RU" sz="1100" dirty="0" smtClean="0">
                <a:latin typeface="Times New Roman" panose="02020603050405020304" pitchFamily="18" charset="0"/>
                <a:cs typeface="Times New Roman" panose="02020603050405020304" pitchFamily="18" charset="0"/>
              </a:rPr>
              <a:t>Покормим </a:t>
            </a:r>
            <a:r>
              <a:rPr lang="ru-RU" sz="1100" dirty="0">
                <a:latin typeface="Times New Roman" panose="02020603050405020304" pitchFamily="18" charset="0"/>
                <a:cs typeface="Times New Roman" panose="02020603050405020304" pitchFamily="18" charset="0"/>
              </a:rPr>
              <a:t>птиц зимой". </a:t>
            </a:r>
            <a:r>
              <a:rPr lang="ru-RU" sz="1100" dirty="0" smtClean="0">
                <a:latin typeface="Times New Roman" panose="02020603050405020304" pitchFamily="18" charset="0"/>
                <a:cs typeface="Times New Roman" panose="02020603050405020304" pitchFamily="18" charset="0"/>
              </a:rPr>
              <a:t>Мы, пятиклассники вместе с Юными экологами школы  </a:t>
            </a:r>
            <a:r>
              <a:rPr lang="ru-RU" sz="1100" dirty="0">
                <a:latin typeface="Times New Roman" panose="02020603050405020304" pitchFamily="18" charset="0"/>
                <a:cs typeface="Times New Roman" panose="02020603050405020304" pitchFamily="18" charset="0"/>
              </a:rPr>
              <a:t>изготовили кормушки и повесили их на деревья в школьном саду. Теперь учащиеся </a:t>
            </a:r>
            <a:r>
              <a:rPr lang="ru-RU" sz="1100" dirty="0" smtClean="0">
                <a:latin typeface="Times New Roman" panose="02020603050405020304" pitchFamily="18" charset="0"/>
                <a:cs typeface="Times New Roman" panose="02020603050405020304" pitchFamily="18" charset="0"/>
              </a:rPr>
              <a:t>начальных </a:t>
            </a:r>
            <a:r>
              <a:rPr lang="ru-RU" sz="1100" dirty="0">
                <a:latin typeface="Times New Roman" panose="02020603050405020304" pitchFamily="18" charset="0"/>
                <a:cs typeface="Times New Roman" panose="02020603050405020304" pitchFamily="18" charset="0"/>
              </a:rPr>
              <a:t>классов с интересом кормят братьев наших меньших</a:t>
            </a:r>
            <a:r>
              <a:rPr lang="ru-RU" sz="1100" dirty="0" smtClean="0">
                <a:latin typeface="Times New Roman" panose="02020603050405020304" pitchFamily="18" charset="0"/>
                <a:cs typeface="Times New Roman" panose="02020603050405020304" pitchFamily="18" charset="0"/>
              </a:rPr>
              <a:t>.</a:t>
            </a:r>
          </a:p>
          <a:p>
            <a:pPr algn="just"/>
            <a:r>
              <a:rPr lang="ru-RU" sz="1100" dirty="0">
                <a:latin typeface="Times New Roman" panose="02020603050405020304" pitchFamily="18" charset="0"/>
                <a:cs typeface="Times New Roman" panose="02020603050405020304" pitchFamily="18" charset="0"/>
              </a:rPr>
              <a:t> </a:t>
            </a:r>
            <a:r>
              <a:rPr lang="ru-RU" sz="1100" dirty="0" smtClean="0">
                <a:latin typeface="Times New Roman" panose="02020603050405020304" pitchFamily="18" charset="0"/>
                <a:cs typeface="Times New Roman" panose="02020603050405020304" pitchFamily="18" charset="0"/>
              </a:rPr>
              <a:t>                                              Юркин Роман, 5 </a:t>
            </a:r>
            <a:r>
              <a:rPr lang="ru-RU" sz="1100" dirty="0" err="1" smtClean="0">
                <a:latin typeface="Times New Roman" panose="02020603050405020304" pitchFamily="18" charset="0"/>
                <a:cs typeface="Times New Roman" panose="02020603050405020304" pitchFamily="18" charset="0"/>
              </a:rPr>
              <a:t>кл</a:t>
            </a:r>
            <a:r>
              <a:rPr lang="ru-RU" sz="1100" dirty="0" smtClean="0">
                <a:latin typeface="Times New Roman" panose="02020603050405020304" pitchFamily="18" charset="0"/>
                <a:cs typeface="Times New Roman" panose="02020603050405020304" pitchFamily="18" charset="0"/>
              </a:rPr>
              <a:t>.</a:t>
            </a:r>
            <a:endParaRPr lang="ru-RU" sz="1100"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655" y="6572656"/>
            <a:ext cx="2794000" cy="1841500"/>
          </a:xfrm>
          <a:prstGeom prst="rect">
            <a:avLst/>
          </a:prstGeom>
        </p:spPr>
      </p:pic>
      <p:sp>
        <p:nvSpPr>
          <p:cNvPr id="5" name="Номер слайда 4"/>
          <p:cNvSpPr>
            <a:spLocks noGrp="1"/>
          </p:cNvSpPr>
          <p:nvPr>
            <p:ph type="sldNum" sz="quarter" idx="12"/>
          </p:nvPr>
        </p:nvSpPr>
        <p:spPr/>
        <p:txBody>
          <a:bodyPr/>
          <a:lstStyle/>
          <a:p>
            <a:fld id="{A1AABF86-9DF1-43F4-809B-3199FD12B6E2}" type="slidenum">
              <a:rPr lang="ru-RU" smtClean="0"/>
              <a:t>3</a:t>
            </a:fld>
            <a:endParaRPr lang="ru-RU"/>
          </a:p>
        </p:txBody>
      </p:sp>
    </p:spTree>
    <p:extLst>
      <p:ext uri="{BB962C8B-B14F-4D97-AF65-F5344CB8AC3E}">
        <p14:creationId xmlns:p14="http://schemas.microsoft.com/office/powerpoint/2010/main" val="5858318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A1AABF86-9DF1-43F4-809B-3199FD12B6E2}" type="slidenum">
              <a:rPr lang="ru-RU" smtClean="0"/>
              <a:t>4</a:t>
            </a:fld>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00" y="238051"/>
            <a:ext cx="3148962" cy="517525"/>
          </a:xfrm>
          <a:prstGeom prst="rect">
            <a:avLst/>
          </a:prstGeom>
        </p:spPr>
      </p:pic>
      <p:graphicFrame>
        <p:nvGraphicFramePr>
          <p:cNvPr id="7" name="Таблица 6"/>
          <p:cNvGraphicFramePr>
            <a:graphicFrameLocks noGrp="1"/>
          </p:cNvGraphicFramePr>
          <p:nvPr>
            <p:extLst>
              <p:ext uri="{D42A27DB-BD31-4B8C-83A1-F6EECF244321}">
                <p14:modId xmlns:p14="http://schemas.microsoft.com/office/powerpoint/2010/main" val="1770353345"/>
              </p:ext>
            </p:extLst>
          </p:nvPr>
        </p:nvGraphicFramePr>
        <p:xfrm>
          <a:off x="908721" y="3995936"/>
          <a:ext cx="3433567" cy="1785105"/>
        </p:xfrm>
        <a:graphic>
          <a:graphicData uri="http://schemas.openxmlformats.org/drawingml/2006/table">
            <a:tbl>
              <a:tblPr firstRow="1" firstCol="1" lastRow="1" lastCol="1" bandRow="1" bandCol="1"/>
              <a:tblGrid>
                <a:gridCol w="233193"/>
                <a:gridCol w="269068"/>
                <a:gridCol w="269068"/>
                <a:gridCol w="269068"/>
                <a:gridCol w="269068"/>
                <a:gridCol w="187715"/>
                <a:gridCol w="269068"/>
                <a:gridCol w="269068"/>
                <a:gridCol w="269068"/>
                <a:gridCol w="269068"/>
                <a:gridCol w="269068"/>
                <a:gridCol w="269068"/>
                <a:gridCol w="321979"/>
              </a:tblGrid>
              <a:tr h="191755">
                <a:tc>
                  <a:txBody>
                    <a:bodyPr/>
                    <a:lstStyle/>
                    <a:p>
                      <a:pPr>
                        <a:spcAft>
                          <a:spcPts val="0"/>
                        </a:spcAft>
                      </a:pPr>
                      <a:r>
                        <a:rPr lang="ru-RU" sz="1200" b="1" dirty="0">
                          <a:effectLst/>
                          <a:latin typeface="Times New Roman"/>
                          <a:ea typeface="Times New Roman"/>
                        </a:rPr>
                        <a:t> </a:t>
                      </a:r>
                      <a:endParaRPr lang="ru-RU" sz="1200" dirty="0">
                        <a:effectLst/>
                        <a:latin typeface="Times New Roman"/>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1</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dirty="0">
                          <a:effectLst/>
                          <a:latin typeface="Times New Roman"/>
                          <a:ea typeface="Times New Roman"/>
                        </a:rPr>
                        <a:t> </a:t>
                      </a:r>
                      <a:endParaRPr lang="ru-RU" sz="1200" dirty="0">
                        <a:effectLst/>
                        <a:latin typeface="Times New Roman"/>
                        <a:ea typeface="Times New Roman"/>
                      </a:endParaRPr>
                    </a:p>
                  </a:txBody>
                  <a:tcPr marL="68580" marR="68580" marT="0" marB="0">
                    <a:lnL>
                      <a:noFill/>
                    </a:lnL>
                    <a:lnR>
                      <a:noFill/>
                    </a:lnR>
                    <a:lnT>
                      <a:noFill/>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7</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a:noFill/>
                    </a:lnT>
                    <a:lnB>
                      <a:noFill/>
                    </a:lnB>
                  </a:tcPr>
                </a:tc>
              </a:tr>
              <a:tr h="191755">
                <a:tc>
                  <a:txBody>
                    <a:bodyPr/>
                    <a:lstStyle/>
                    <a:p>
                      <a:pPr>
                        <a:spcAft>
                          <a:spcPts val="0"/>
                        </a:spcAft>
                      </a:pPr>
                      <a:r>
                        <a:rPr lang="ru-RU" sz="1200" b="1">
                          <a:effectLst/>
                          <a:latin typeface="Times New Roman"/>
                          <a:ea typeface="Times New Roman"/>
                        </a:rPr>
                        <a:t>2</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3</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ru-RU" sz="1200" b="1">
                          <a:effectLst/>
                          <a:latin typeface="Times New Roman"/>
                          <a:ea typeface="Times New Roman"/>
                        </a:rPr>
                        <a:t>8</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9</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r>
              <a:tr h="191755">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dirty="0">
                          <a:effectLst/>
                          <a:latin typeface="Times New Roman"/>
                          <a:ea typeface="Times New Roman"/>
                        </a:rPr>
                        <a:t> </a:t>
                      </a:r>
                      <a:endParaRPr lang="ru-RU" sz="12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r>
              <a:tr h="191755">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5</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r>
              <a:tr h="191755">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ru-RU" sz="1200" b="1">
                          <a:effectLst/>
                          <a:latin typeface="Times New Roman"/>
                          <a:ea typeface="Times New Roman"/>
                        </a:rPr>
                        <a:t>4</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1755">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r>
              <a:tr h="251065">
                <a:tc>
                  <a:txBody>
                    <a:bodyPr/>
                    <a:lstStyle/>
                    <a:p>
                      <a:pPr>
                        <a:spcAft>
                          <a:spcPts val="0"/>
                        </a:spcAft>
                      </a:pPr>
                      <a:r>
                        <a:rPr lang="ru-RU" sz="1200" b="1" dirty="0">
                          <a:effectLst/>
                          <a:latin typeface="Times New Roman"/>
                          <a:ea typeface="Times New Roman"/>
                        </a:rPr>
                        <a:t> </a:t>
                      </a:r>
                      <a:endParaRPr lang="ru-RU" sz="1200" dirty="0">
                        <a:effectLst/>
                        <a:latin typeface="Times New Roman"/>
                        <a:ea typeface="Times New Roman"/>
                      </a:endParaRPr>
                    </a:p>
                  </a:txBody>
                  <a:tcPr marL="68580" marR="68580" marT="0" marB="0">
                    <a:lnL>
                      <a:noFill/>
                    </a:lnL>
                    <a:lnR>
                      <a:noFill/>
                    </a:lnR>
                    <a:lnT>
                      <a:noFill/>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dirty="0">
                          <a:effectLst/>
                          <a:latin typeface="Times New Roman"/>
                          <a:ea typeface="Times New Roman"/>
                        </a:rPr>
                        <a:t> </a:t>
                      </a:r>
                      <a:endParaRPr lang="ru-RU" sz="12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dirty="0">
                          <a:effectLst/>
                          <a:latin typeface="Times New Roman"/>
                          <a:ea typeface="Times New Roman"/>
                        </a:rPr>
                        <a:t> </a:t>
                      </a:r>
                      <a:endParaRPr lang="ru-RU" sz="12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a:noFill/>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a:noFill/>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dirty="0">
                          <a:effectLst/>
                          <a:latin typeface="Times New Roman"/>
                          <a:ea typeface="Times New Roman"/>
                        </a:rPr>
                        <a:t> </a:t>
                      </a:r>
                      <a:endParaRPr lang="ru-RU" sz="12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r>
              <a:tr h="191755">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a:noFill/>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ru-RU" sz="1200" b="1">
                          <a:effectLst/>
                          <a:latin typeface="Times New Roman"/>
                          <a:ea typeface="Times New Roman"/>
                        </a:rPr>
                        <a:t>6</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a:noFill/>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a:noFill/>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a:noFill/>
                    </a:lnT>
                    <a:lnB>
                      <a:noFill/>
                    </a:lnB>
                  </a:tcPr>
                </a:tc>
              </a:tr>
              <a:tr h="191755">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a:noFill/>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a:noFill/>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200" b="1" dirty="0">
                          <a:effectLst/>
                          <a:latin typeface="Times New Roman"/>
                          <a:ea typeface="Times New Roman"/>
                        </a:rPr>
                        <a:t> </a:t>
                      </a:r>
                      <a:endParaRPr lang="ru-RU" sz="12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a:noFill/>
                    </a:lnT>
                    <a:lnB>
                      <a:noFill/>
                    </a:lnB>
                  </a:tcPr>
                </a:tc>
                <a:tc>
                  <a:txBody>
                    <a:bodyPr/>
                    <a:lstStyle/>
                    <a:p>
                      <a:pPr>
                        <a:spcAft>
                          <a:spcPts val="0"/>
                        </a:spcAft>
                      </a:pPr>
                      <a:r>
                        <a:rPr lang="ru-RU" sz="1200" b="1" dirty="0">
                          <a:effectLst/>
                          <a:latin typeface="Times New Roman"/>
                          <a:ea typeface="Times New Roman"/>
                        </a:rPr>
                        <a:t> </a:t>
                      </a:r>
                      <a:endParaRPr lang="ru-RU" sz="1200" dirty="0">
                        <a:effectLst/>
                        <a:latin typeface="Times New Roman"/>
                        <a:ea typeface="Times New Roman"/>
                      </a:endParaRPr>
                    </a:p>
                  </a:txBody>
                  <a:tcPr marL="68580" marR="68580" marT="0" marB="0">
                    <a:lnL>
                      <a:noFill/>
                    </a:lnL>
                    <a:lnR>
                      <a:noFill/>
                    </a:lnR>
                    <a:lnT>
                      <a:noFill/>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a:noFill/>
                    </a:lnT>
                    <a:lnB>
                      <a:noFill/>
                    </a:lnB>
                  </a:tcPr>
                </a:tc>
                <a:tc>
                  <a:txBody>
                    <a:bodyPr/>
                    <a:lstStyle/>
                    <a:p>
                      <a:pPr>
                        <a:spcAft>
                          <a:spcPts val="0"/>
                        </a:spcAft>
                      </a:pPr>
                      <a:r>
                        <a:rPr lang="ru-RU" sz="1200" b="1">
                          <a:effectLst/>
                          <a:latin typeface="Times New Roman"/>
                          <a:ea typeface="Times New Roman"/>
                        </a:rPr>
                        <a:t> </a:t>
                      </a:r>
                      <a:endParaRPr lang="ru-RU" sz="1200">
                        <a:effectLst/>
                        <a:latin typeface="Times New Roman"/>
                        <a:ea typeface="Times New Roman"/>
                      </a:endParaRPr>
                    </a:p>
                  </a:txBody>
                  <a:tcPr marL="68580" marR="68580" marT="0" marB="0">
                    <a:lnL>
                      <a:noFill/>
                    </a:lnL>
                    <a:lnR>
                      <a:noFill/>
                    </a:lnR>
                    <a:lnT>
                      <a:noFill/>
                    </a:lnT>
                    <a:lnB>
                      <a:noFill/>
                    </a:lnB>
                  </a:tcPr>
                </a:tc>
                <a:tc>
                  <a:txBody>
                    <a:bodyPr/>
                    <a:lstStyle/>
                    <a:p>
                      <a:pPr>
                        <a:spcAft>
                          <a:spcPts val="0"/>
                        </a:spcAft>
                      </a:pPr>
                      <a:r>
                        <a:rPr lang="ru-RU" sz="1200" b="1" dirty="0">
                          <a:effectLst/>
                          <a:latin typeface="Times New Roman"/>
                          <a:ea typeface="Times New Roman"/>
                        </a:rPr>
                        <a:t> </a:t>
                      </a:r>
                      <a:endParaRPr lang="ru-RU" sz="1200" dirty="0">
                        <a:effectLst/>
                        <a:latin typeface="Times New Roman"/>
                        <a:ea typeface="Times New Roman"/>
                      </a:endParaRPr>
                    </a:p>
                  </a:txBody>
                  <a:tcPr marL="68580" marR="68580" marT="0" marB="0">
                    <a:lnL>
                      <a:noFill/>
                    </a:lnL>
                    <a:lnR>
                      <a:noFill/>
                    </a:lnR>
                    <a:lnT>
                      <a:noFill/>
                    </a:lnT>
                    <a:lnB>
                      <a:noFill/>
                    </a:lnB>
                  </a:tcPr>
                </a:tc>
              </a:tr>
            </a:tbl>
          </a:graphicData>
        </a:graphic>
      </p:graphicFrame>
      <p:sp>
        <p:nvSpPr>
          <p:cNvPr id="8" name="Rectangle 4"/>
          <p:cNvSpPr>
            <a:spLocks noChangeArrowheads="1"/>
          </p:cNvSpPr>
          <p:nvPr/>
        </p:nvSpPr>
        <p:spPr bwMode="auto">
          <a:xfrm>
            <a:off x="1484784" y="3491880"/>
            <a:ext cx="512987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100" b="1" i="0" u="none" strike="noStrike" cap="none" normalizeH="0" baseline="0" dirty="0" smtClean="0">
                <a:ln>
                  <a:noFill/>
                </a:ln>
                <a:solidFill>
                  <a:schemeClr val="accent4">
                    <a:lumMod val="50000"/>
                  </a:schemeClr>
                </a:solidFill>
                <a:effectLst/>
                <a:latin typeface="Times New Roman" panose="02020603050405020304" pitchFamily="18" charset="0"/>
                <a:ea typeface="Times New Roman" pitchFamily="18" charset="0"/>
                <a:cs typeface="Times New Roman" panose="02020603050405020304" pitchFamily="18" charset="0"/>
              </a:rPr>
              <a:t>Познавательные игры расширяют кругозор, закрепляют знания, развивают  находчивость, смекалку. Мы предлагаем Вам географический кроссворд</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Прямоугольник 8"/>
          <p:cNvSpPr/>
          <p:nvPr/>
        </p:nvSpPr>
        <p:spPr>
          <a:xfrm>
            <a:off x="3667174" y="755576"/>
            <a:ext cx="2714154" cy="2554545"/>
          </a:xfrm>
          <a:prstGeom prst="rect">
            <a:avLst/>
          </a:prstGeom>
          <a:ln>
            <a:solidFill>
              <a:srgbClr val="00B0F0"/>
            </a:solidFill>
          </a:ln>
          <a:effectLst>
            <a:glow rad="139700">
              <a:schemeClr val="accent1">
                <a:satMod val="175000"/>
                <a:alpha val="40000"/>
              </a:schemeClr>
            </a:glow>
          </a:effectLst>
        </p:spPr>
        <p:txBody>
          <a:bodyPr wrap="square">
            <a:spAutoFit/>
          </a:bodyPr>
          <a:lstStyle/>
          <a:p>
            <a:pPr algn="ctr"/>
            <a:r>
              <a:rPr lang="ru-RU" sz="1600" b="1" dirty="0" smtClean="0">
                <a:solidFill>
                  <a:srgbClr val="002060"/>
                </a:solidFill>
                <a:latin typeface="Times New Roman" panose="02020603050405020304" pitchFamily="18" charset="0"/>
                <a:cs typeface="Times New Roman" panose="02020603050405020304" pitchFamily="18" charset="0"/>
              </a:rPr>
              <a:t>Рождество</a:t>
            </a:r>
          </a:p>
          <a:p>
            <a:r>
              <a:rPr lang="ru-RU" sz="1200" dirty="0" smtClean="0">
                <a:latin typeface="Times New Roman" panose="02020603050405020304" pitchFamily="18" charset="0"/>
                <a:cs typeface="Times New Roman" panose="02020603050405020304" pitchFamily="18" charset="0"/>
              </a:rPr>
              <a:t>Лучший </a:t>
            </a:r>
            <a:r>
              <a:rPr lang="ru-RU" sz="1200" dirty="0">
                <a:latin typeface="Times New Roman" panose="02020603050405020304" pitchFamily="18" charset="0"/>
                <a:cs typeface="Times New Roman" panose="02020603050405020304" pitchFamily="18" charset="0"/>
              </a:rPr>
              <a:t>праздник </a:t>
            </a:r>
            <a:r>
              <a:rPr lang="ru-RU" sz="1200" dirty="0" smtClean="0">
                <a:latin typeface="Times New Roman" panose="02020603050405020304" pitchFamily="18" charset="0"/>
                <a:cs typeface="Times New Roman" panose="02020603050405020304" pitchFamily="18" charset="0"/>
              </a:rPr>
              <a:t>непременно, </a:t>
            </a:r>
          </a:p>
          <a:p>
            <a:r>
              <a:rPr lang="ru-RU" sz="1200" dirty="0" smtClean="0">
                <a:latin typeface="Times New Roman" panose="02020603050405020304" pitchFamily="18" charset="0"/>
                <a:cs typeface="Times New Roman" panose="02020603050405020304" pitchFamily="18" charset="0"/>
              </a:rPr>
              <a:t>Православное Рождество!</a:t>
            </a:r>
            <a:endParaRPr lang="ru-RU" sz="1200"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Взрослые и дети ждут чудес,</a:t>
            </a:r>
          </a:p>
          <a:p>
            <a:r>
              <a:rPr lang="ru-RU" sz="1200" dirty="0" smtClean="0">
                <a:latin typeface="Times New Roman" panose="02020603050405020304" pitchFamily="18" charset="0"/>
                <a:cs typeface="Times New Roman" panose="02020603050405020304" pitchFamily="18" charset="0"/>
              </a:rPr>
              <a:t>Как манну чудную с небес.</a:t>
            </a:r>
            <a:endParaRPr lang="ru-RU" sz="1200"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Верят в сказку, в исполнение желаний,</a:t>
            </a:r>
          </a:p>
          <a:p>
            <a:r>
              <a:rPr lang="ru-RU" sz="1200" dirty="0">
                <a:latin typeface="Times New Roman" panose="02020603050405020304" pitchFamily="18" charset="0"/>
                <a:cs typeface="Times New Roman" panose="02020603050405020304" pitchFamily="18" charset="0"/>
              </a:rPr>
              <a:t>Наряжают ёлку, и снежинки</a:t>
            </a:r>
          </a:p>
          <a:p>
            <a:r>
              <a:rPr lang="ru-RU" sz="1200" dirty="0">
                <a:latin typeface="Times New Roman" panose="02020603050405020304" pitchFamily="18" charset="0"/>
                <a:cs typeface="Times New Roman" panose="02020603050405020304" pitchFamily="18" charset="0"/>
              </a:rPr>
              <a:t>Клеят на оконное стекло</a:t>
            </a:r>
            <a:r>
              <a:rPr lang="ru-RU" sz="1200" dirty="0" smtClean="0">
                <a:latin typeface="Times New Roman" panose="02020603050405020304" pitchFamily="18" charset="0"/>
                <a:cs typeface="Times New Roman" panose="02020603050405020304" pitchFamily="18" charset="0"/>
              </a:rPr>
              <a:t>,</a:t>
            </a:r>
          </a:p>
          <a:p>
            <a:r>
              <a:rPr lang="ru-RU" sz="1200" dirty="0" smtClean="0">
                <a:latin typeface="Times New Roman" panose="02020603050405020304" pitchFamily="18" charset="0"/>
                <a:cs typeface="Times New Roman" panose="02020603050405020304" pitchFamily="18" charset="0"/>
              </a:rPr>
              <a:t>Чтоб чудо поскорей пришло!</a:t>
            </a:r>
            <a:endParaRPr lang="ru-RU" sz="1200"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Зажигают праздничные свечи,</a:t>
            </a:r>
          </a:p>
          <a:p>
            <a:r>
              <a:rPr lang="ru-RU" sz="1200" dirty="0">
                <a:latin typeface="Times New Roman" panose="02020603050405020304" pitchFamily="18" charset="0"/>
                <a:cs typeface="Times New Roman" panose="02020603050405020304" pitchFamily="18" charset="0"/>
              </a:rPr>
              <a:t>В </a:t>
            </a:r>
            <a:r>
              <a:rPr lang="ru-RU" sz="1200" dirty="0" smtClean="0">
                <a:latin typeface="Times New Roman" panose="02020603050405020304" pitchFamily="18" charset="0"/>
                <a:cs typeface="Times New Roman" panose="02020603050405020304" pitchFamily="18" charset="0"/>
              </a:rPr>
              <a:t>Рождество все </a:t>
            </a:r>
            <a:r>
              <a:rPr lang="ru-RU" sz="1200" dirty="0">
                <a:latin typeface="Times New Roman" panose="02020603050405020304" pitchFamily="18" charset="0"/>
                <a:cs typeface="Times New Roman" panose="02020603050405020304" pitchFamily="18" charset="0"/>
              </a:rPr>
              <a:t>сбудутся мечты</a:t>
            </a:r>
            <a:r>
              <a:rPr lang="ru-RU" sz="1200" dirty="0" smtClean="0">
                <a:latin typeface="Times New Roman" panose="02020603050405020304" pitchFamily="18" charset="0"/>
                <a:cs typeface="Times New Roman" panose="02020603050405020304" pitchFamily="18" charset="0"/>
              </a:rPr>
              <a:t>!</a:t>
            </a:r>
          </a:p>
          <a:p>
            <a:endParaRPr lang="ru-RU" sz="1200" dirty="0" smtClean="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Еремеева</a:t>
            </a:r>
            <a:r>
              <a:rPr lang="ru-RU" sz="1200" dirty="0" smtClean="0">
                <a:latin typeface="Times New Roman" panose="02020603050405020304" pitchFamily="18" charset="0"/>
                <a:cs typeface="Times New Roman" panose="02020603050405020304" pitchFamily="18" charset="0"/>
              </a:rPr>
              <a:t> Виктория, 5 класс-</a:t>
            </a:r>
            <a:endParaRPr lang="ru-RU" sz="1200"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702413" y="755576"/>
            <a:ext cx="2736304" cy="2554545"/>
          </a:xfrm>
          <a:prstGeom prst="rect">
            <a:avLst/>
          </a:prstGeom>
          <a:ln>
            <a:solidFill>
              <a:srgbClr val="0070C0"/>
            </a:solidFill>
          </a:ln>
          <a:effectLst>
            <a:glow rad="139700">
              <a:schemeClr val="accent1">
                <a:satMod val="175000"/>
                <a:alpha val="40000"/>
              </a:schemeClr>
            </a:glow>
          </a:effectLst>
        </p:spPr>
        <p:txBody>
          <a:bodyPr wrap="square">
            <a:spAutoFit/>
          </a:bodyPr>
          <a:lstStyle/>
          <a:p>
            <a:pPr>
              <a:spcAft>
                <a:spcPts val="0"/>
              </a:spcAft>
            </a:pPr>
            <a:r>
              <a:rPr lang="ru-RU" sz="1600" b="1" dirty="0">
                <a:latin typeface="Times New Roman"/>
                <a:ea typeface="Times New Roman"/>
              </a:rPr>
              <a:t> </a:t>
            </a:r>
            <a:r>
              <a:rPr lang="ru-RU" sz="1600" b="1" dirty="0" smtClean="0">
                <a:latin typeface="Times New Roman"/>
                <a:ea typeface="Times New Roman"/>
              </a:rPr>
              <a:t>                </a:t>
            </a:r>
            <a:r>
              <a:rPr lang="ru-RU" sz="1600" b="1" dirty="0" smtClean="0">
                <a:solidFill>
                  <a:srgbClr val="C00000"/>
                </a:solidFill>
                <a:latin typeface="Times New Roman"/>
                <a:ea typeface="Times New Roman"/>
              </a:rPr>
              <a:t>Зима</a:t>
            </a:r>
            <a:endParaRPr lang="ru-RU" sz="1600" dirty="0">
              <a:solidFill>
                <a:srgbClr val="C00000"/>
              </a:solidFill>
              <a:latin typeface="Times New Roman"/>
              <a:ea typeface="Times New Roman"/>
            </a:endParaRPr>
          </a:p>
          <a:p>
            <a:pPr>
              <a:spcAft>
                <a:spcPts val="0"/>
              </a:spcAft>
            </a:pPr>
            <a:r>
              <a:rPr lang="ru-RU" sz="1200" dirty="0" smtClean="0">
                <a:latin typeface="Times New Roman"/>
                <a:ea typeface="Times New Roman"/>
              </a:rPr>
              <a:t>     </a:t>
            </a:r>
            <a:r>
              <a:rPr lang="ru-RU" sz="1100" dirty="0" smtClean="0">
                <a:latin typeface="Times New Roman"/>
                <a:ea typeface="Times New Roman"/>
              </a:rPr>
              <a:t>Снежинки </a:t>
            </a:r>
            <a:r>
              <a:rPr lang="ru-RU" sz="1100" dirty="0">
                <a:latin typeface="Times New Roman"/>
                <a:ea typeface="Times New Roman"/>
              </a:rPr>
              <a:t>кружатся и падают</a:t>
            </a:r>
          </a:p>
          <a:p>
            <a:pPr>
              <a:spcAft>
                <a:spcPts val="0"/>
              </a:spcAft>
            </a:pPr>
            <a:r>
              <a:rPr lang="ru-RU" sz="1100" dirty="0" smtClean="0">
                <a:latin typeface="Times New Roman"/>
                <a:ea typeface="Times New Roman"/>
              </a:rPr>
              <a:t>     На </a:t>
            </a:r>
            <a:r>
              <a:rPr lang="ru-RU" sz="1100" dirty="0">
                <a:latin typeface="Times New Roman"/>
                <a:ea typeface="Times New Roman"/>
              </a:rPr>
              <a:t>шапку мою, на плечо.</a:t>
            </a:r>
          </a:p>
          <a:p>
            <a:pPr>
              <a:spcAft>
                <a:spcPts val="0"/>
              </a:spcAft>
            </a:pPr>
            <a:r>
              <a:rPr lang="ru-RU" sz="1100" dirty="0" smtClean="0">
                <a:latin typeface="Times New Roman"/>
                <a:ea typeface="Times New Roman"/>
              </a:rPr>
              <a:t>     Своим </a:t>
            </a:r>
            <a:r>
              <a:rPr lang="ru-RU" sz="1100" dirty="0">
                <a:latin typeface="Times New Roman"/>
                <a:ea typeface="Times New Roman"/>
              </a:rPr>
              <a:t>сверканием радуют-</a:t>
            </a:r>
          </a:p>
          <a:p>
            <a:pPr>
              <a:spcAft>
                <a:spcPts val="0"/>
              </a:spcAft>
            </a:pPr>
            <a:r>
              <a:rPr lang="ru-RU" sz="1100" dirty="0" smtClean="0">
                <a:latin typeface="Times New Roman"/>
                <a:ea typeface="Times New Roman"/>
              </a:rPr>
              <a:t>     Я </a:t>
            </a:r>
            <a:r>
              <a:rPr lang="ru-RU" sz="1100" dirty="0">
                <a:latin typeface="Times New Roman"/>
                <a:ea typeface="Times New Roman"/>
              </a:rPr>
              <a:t>зиму люблю как никто.</a:t>
            </a:r>
          </a:p>
          <a:p>
            <a:pPr>
              <a:spcAft>
                <a:spcPts val="0"/>
              </a:spcAft>
            </a:pPr>
            <a:r>
              <a:rPr lang="ru-RU" sz="1100" dirty="0">
                <a:latin typeface="Times New Roman"/>
                <a:ea typeface="Times New Roman"/>
              </a:rPr>
              <a:t> </a:t>
            </a:r>
            <a:r>
              <a:rPr lang="ru-RU" sz="1100" dirty="0" smtClean="0">
                <a:latin typeface="Times New Roman"/>
                <a:ea typeface="Times New Roman"/>
              </a:rPr>
              <a:t>          Скрипят </a:t>
            </a:r>
            <a:r>
              <a:rPr lang="ru-RU" sz="1100" dirty="0">
                <a:latin typeface="Times New Roman"/>
                <a:ea typeface="Times New Roman"/>
              </a:rPr>
              <a:t>коньки под ногами,</a:t>
            </a:r>
          </a:p>
          <a:p>
            <a:pPr>
              <a:spcAft>
                <a:spcPts val="0"/>
              </a:spcAft>
            </a:pPr>
            <a:r>
              <a:rPr lang="ru-RU" sz="1100" dirty="0" smtClean="0">
                <a:latin typeface="Times New Roman"/>
                <a:ea typeface="Times New Roman"/>
              </a:rPr>
              <a:t>           Когда </a:t>
            </a:r>
            <a:r>
              <a:rPr lang="ru-RU" sz="1100" dirty="0">
                <a:latin typeface="Times New Roman"/>
                <a:ea typeface="Times New Roman"/>
              </a:rPr>
              <a:t>мы играем в хоккей.</a:t>
            </a:r>
          </a:p>
          <a:p>
            <a:pPr>
              <a:spcAft>
                <a:spcPts val="0"/>
              </a:spcAft>
            </a:pPr>
            <a:r>
              <a:rPr lang="ru-RU" sz="1100" dirty="0" smtClean="0">
                <a:latin typeface="Times New Roman"/>
                <a:ea typeface="Times New Roman"/>
              </a:rPr>
              <a:t>           Голы </a:t>
            </a:r>
            <a:r>
              <a:rPr lang="ru-RU" sz="1100" dirty="0">
                <a:latin typeface="Times New Roman"/>
                <a:ea typeface="Times New Roman"/>
              </a:rPr>
              <a:t>забиваем с друзьями-</a:t>
            </a:r>
          </a:p>
          <a:p>
            <a:pPr>
              <a:spcAft>
                <a:spcPts val="0"/>
              </a:spcAft>
            </a:pPr>
            <a:r>
              <a:rPr lang="ru-RU" sz="1100" dirty="0" smtClean="0">
                <a:latin typeface="Times New Roman"/>
                <a:ea typeface="Times New Roman"/>
              </a:rPr>
              <a:t>           Наша </a:t>
            </a:r>
            <a:r>
              <a:rPr lang="ru-RU" sz="1100" dirty="0">
                <a:latin typeface="Times New Roman"/>
                <a:ea typeface="Times New Roman"/>
              </a:rPr>
              <a:t>команда сильней.</a:t>
            </a:r>
          </a:p>
          <a:p>
            <a:pPr>
              <a:spcAft>
                <a:spcPts val="0"/>
              </a:spcAft>
            </a:pPr>
            <a:r>
              <a:rPr lang="ru-RU" sz="1100" dirty="0">
                <a:latin typeface="Times New Roman"/>
                <a:ea typeface="Times New Roman"/>
              </a:rPr>
              <a:t> </a:t>
            </a:r>
            <a:r>
              <a:rPr lang="ru-RU" sz="1100" dirty="0" smtClean="0">
                <a:latin typeface="Times New Roman"/>
                <a:ea typeface="Times New Roman"/>
              </a:rPr>
              <a:t>    Друзья </a:t>
            </a:r>
            <a:r>
              <a:rPr lang="ru-RU" sz="1100" dirty="0">
                <a:latin typeface="Times New Roman"/>
                <a:ea typeface="Times New Roman"/>
              </a:rPr>
              <a:t>мои крутые и смелые </a:t>
            </a:r>
          </a:p>
          <a:p>
            <a:pPr>
              <a:spcAft>
                <a:spcPts val="0"/>
              </a:spcAft>
            </a:pPr>
            <a:r>
              <a:rPr lang="ru-RU" sz="1100" dirty="0" smtClean="0">
                <a:latin typeface="Times New Roman"/>
                <a:ea typeface="Times New Roman"/>
              </a:rPr>
              <a:t>     Соберемся </a:t>
            </a:r>
            <a:r>
              <a:rPr lang="ru-RU" sz="1100" dirty="0">
                <a:latin typeface="Times New Roman"/>
                <a:ea typeface="Times New Roman"/>
              </a:rPr>
              <a:t>на любимой лыжне…</a:t>
            </a:r>
          </a:p>
          <a:p>
            <a:pPr>
              <a:spcAft>
                <a:spcPts val="0"/>
              </a:spcAft>
            </a:pPr>
            <a:r>
              <a:rPr lang="ru-RU" sz="1100" dirty="0" smtClean="0">
                <a:latin typeface="Times New Roman"/>
                <a:ea typeface="Times New Roman"/>
              </a:rPr>
              <a:t>     С </a:t>
            </a:r>
            <a:r>
              <a:rPr lang="ru-RU" sz="1100" dirty="0">
                <a:latin typeface="Times New Roman"/>
                <a:ea typeface="Times New Roman"/>
              </a:rPr>
              <a:t>горы ветерком понесемся</a:t>
            </a:r>
          </a:p>
          <a:p>
            <a:pPr>
              <a:spcAft>
                <a:spcPts val="0"/>
              </a:spcAft>
            </a:pPr>
            <a:r>
              <a:rPr lang="ru-RU" sz="1100" dirty="0" smtClean="0">
                <a:latin typeface="Times New Roman"/>
                <a:ea typeface="Times New Roman"/>
              </a:rPr>
              <a:t>     Словно </a:t>
            </a:r>
            <a:r>
              <a:rPr lang="ru-RU" sz="1100" dirty="0">
                <a:latin typeface="Times New Roman"/>
                <a:ea typeface="Times New Roman"/>
              </a:rPr>
              <a:t>снежный барс кувыркнемся</a:t>
            </a:r>
          </a:p>
          <a:p>
            <a:pPr>
              <a:spcAft>
                <a:spcPts val="0"/>
              </a:spcAft>
            </a:pPr>
            <a:r>
              <a:rPr lang="ru-RU" sz="1100" dirty="0">
                <a:latin typeface="Times New Roman"/>
                <a:ea typeface="Times New Roman"/>
              </a:rPr>
              <a:t> </a:t>
            </a:r>
            <a:r>
              <a:rPr lang="ru-RU" sz="1100" dirty="0" smtClean="0">
                <a:latin typeface="Times New Roman"/>
                <a:ea typeface="Times New Roman"/>
              </a:rPr>
              <a:t>              </a:t>
            </a:r>
            <a:r>
              <a:rPr lang="ru-RU" sz="1100" dirty="0">
                <a:latin typeface="Times New Roman"/>
                <a:ea typeface="Times New Roman"/>
              </a:rPr>
              <a:t>-</a:t>
            </a:r>
            <a:r>
              <a:rPr lang="ru-RU" sz="1100" dirty="0" err="1" smtClean="0">
                <a:latin typeface="Times New Roman"/>
                <a:ea typeface="Times New Roman"/>
              </a:rPr>
              <a:t>Калюшева</a:t>
            </a:r>
            <a:r>
              <a:rPr lang="ru-RU" sz="1100" dirty="0" smtClean="0">
                <a:latin typeface="Times New Roman"/>
                <a:ea typeface="Times New Roman"/>
              </a:rPr>
              <a:t> Ольга, </a:t>
            </a:r>
            <a:r>
              <a:rPr lang="ru-RU" sz="1100" dirty="0">
                <a:latin typeface="Times New Roman"/>
                <a:ea typeface="Times New Roman"/>
              </a:rPr>
              <a:t>9 класс-</a:t>
            </a:r>
            <a:endParaRPr lang="ru-RU" sz="1100" dirty="0"/>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613" y="238051"/>
            <a:ext cx="3016386"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4382716" y="3995936"/>
            <a:ext cx="2212859" cy="1869743"/>
          </a:xfrm>
          <a:prstGeom prst="rect">
            <a:avLst/>
          </a:prstGeom>
          <a:noFill/>
        </p:spPr>
        <p:txBody>
          <a:bodyPr wrap="square" rtlCol="0">
            <a:spAutoFit/>
          </a:bodyPr>
          <a:lstStyle/>
          <a:p>
            <a:r>
              <a:rPr lang="ru-RU" sz="1050" dirty="0">
                <a:latin typeface="Times New Roman" panose="02020603050405020304" pitchFamily="18" charset="0"/>
                <a:cs typeface="Times New Roman" panose="02020603050405020304" pitchFamily="18" charset="0"/>
              </a:rPr>
              <a:t>1.Низкий уровень воды в реке. 2.Естественное скопление льда с самостоятельным движением. </a:t>
            </a:r>
            <a:endParaRPr lang="ru-RU" sz="1050" dirty="0" smtClean="0">
              <a:latin typeface="Times New Roman" panose="02020603050405020304" pitchFamily="18" charset="0"/>
              <a:cs typeface="Times New Roman" panose="02020603050405020304" pitchFamily="18" charset="0"/>
            </a:endParaRPr>
          </a:p>
          <a:p>
            <a:r>
              <a:rPr lang="ru-RU" sz="1050" dirty="0" smtClean="0">
                <a:latin typeface="Times New Roman" panose="02020603050405020304" pitchFamily="18" charset="0"/>
                <a:cs typeface="Times New Roman" panose="02020603050405020304" pitchFamily="18" charset="0"/>
              </a:rPr>
              <a:t>3</a:t>
            </a:r>
            <a:r>
              <a:rPr lang="ru-RU" sz="1050" dirty="0">
                <a:latin typeface="Times New Roman" panose="02020603050405020304" pitchFamily="18" charset="0"/>
                <a:cs typeface="Times New Roman" panose="02020603050405020304" pitchFamily="18" charset="0"/>
              </a:rPr>
              <a:t>. </a:t>
            </a:r>
            <a:r>
              <a:rPr lang="ru-RU" sz="1050" dirty="0" smtClean="0">
                <a:latin typeface="Times New Roman" panose="02020603050405020304" pitchFamily="18" charset="0"/>
                <a:cs typeface="Times New Roman" panose="02020603050405020304" pitchFamily="18" charset="0"/>
              </a:rPr>
              <a:t>Место  </a:t>
            </a:r>
            <a:r>
              <a:rPr lang="ru-RU" sz="1050" dirty="0">
                <a:latin typeface="Times New Roman" panose="02020603050405020304" pitchFamily="18" charset="0"/>
                <a:cs typeface="Times New Roman" panose="02020603050405020304" pitchFamily="18" charset="0"/>
              </a:rPr>
              <a:t>выхода грунтовой воды на поверхность. 4.Граница между бассейнами рек. 5.Одна из сторон горизонта. </a:t>
            </a:r>
          </a:p>
          <a:p>
            <a:r>
              <a:rPr lang="ru-RU" sz="1050" dirty="0">
                <a:latin typeface="Times New Roman" panose="02020603050405020304" pitchFamily="18" charset="0"/>
                <a:cs typeface="Times New Roman" panose="02020603050405020304" pitchFamily="18" charset="0"/>
              </a:rPr>
              <a:t>6.Река, впадающая в другую реку. </a:t>
            </a:r>
            <a:endParaRPr lang="ru-RU" sz="1050" dirty="0" smtClean="0">
              <a:latin typeface="Times New Roman" panose="02020603050405020304" pitchFamily="18" charset="0"/>
              <a:cs typeface="Times New Roman" panose="02020603050405020304" pitchFamily="18" charset="0"/>
            </a:endParaRPr>
          </a:p>
          <a:p>
            <a:r>
              <a:rPr lang="ru-RU" sz="1050" dirty="0" smtClean="0">
                <a:latin typeface="Times New Roman" panose="02020603050405020304" pitchFamily="18" charset="0"/>
                <a:cs typeface="Times New Roman" panose="02020603050405020304" pitchFamily="18" charset="0"/>
              </a:rPr>
              <a:t>7</a:t>
            </a:r>
            <a:r>
              <a:rPr lang="ru-RU" sz="1050" dirty="0">
                <a:latin typeface="Times New Roman" panose="02020603050405020304" pitchFamily="18" charset="0"/>
                <a:cs typeface="Times New Roman" panose="02020603050405020304" pitchFamily="18" charset="0"/>
              </a:rPr>
              <a:t>. Часть речной долины. 8. Великая русская река. </a:t>
            </a:r>
          </a:p>
          <a:p>
            <a:r>
              <a:rPr lang="ru-RU" sz="1050" dirty="0">
                <a:latin typeface="Times New Roman" panose="02020603050405020304" pitchFamily="18" charset="0"/>
                <a:cs typeface="Times New Roman" panose="02020603050405020304" pitchFamily="18" charset="0"/>
              </a:rPr>
              <a:t>9. Самый высокий в мире водопад.</a:t>
            </a:r>
          </a:p>
        </p:txBody>
      </p:sp>
      <p:sp>
        <p:nvSpPr>
          <p:cNvPr id="13" name="Прямоугольник 12"/>
          <p:cNvSpPr/>
          <p:nvPr/>
        </p:nvSpPr>
        <p:spPr>
          <a:xfrm>
            <a:off x="352501" y="3491880"/>
            <a:ext cx="444352" cy="2308324"/>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На</a:t>
            </a:r>
          </a:p>
          <a:p>
            <a:pPr algn="ctr"/>
            <a:r>
              <a:rPr lang="ru-RU"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p>
          <a:p>
            <a:pPr algn="ctr"/>
            <a:r>
              <a:rPr lang="ru-RU"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Д</a:t>
            </a:r>
          </a:p>
          <a:p>
            <a:pPr algn="ct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О</a:t>
            </a:r>
          </a:p>
          <a:p>
            <a:pPr algn="ctr"/>
            <a:r>
              <a:rPr lang="ru-RU"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С</a:t>
            </a:r>
          </a:p>
          <a:p>
            <a:pPr algn="ctr"/>
            <a:r>
              <a:rPr lang="ru-RU"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У</a:t>
            </a:r>
          </a:p>
          <a:p>
            <a:pPr algn="ctr"/>
            <a:r>
              <a:rPr lang="ru-RU"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Г</a:t>
            </a:r>
          </a:p>
          <a:p>
            <a:pPr algn="ctr"/>
            <a:r>
              <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е</a:t>
            </a:r>
            <a:endParaRPr lang="ru-RU"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6" name="Прямоугольник 15"/>
          <p:cNvSpPr/>
          <p:nvPr/>
        </p:nvSpPr>
        <p:spPr>
          <a:xfrm>
            <a:off x="275694" y="629558"/>
            <a:ext cx="391453" cy="2862322"/>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b="1" cap="none" spc="0" dirty="0" smtClean="0">
                <a:ln/>
                <a:solidFill>
                  <a:schemeClr val="accent3"/>
                </a:solidFill>
                <a:effectLst/>
              </a:rPr>
              <a:t>П</a:t>
            </a:r>
          </a:p>
          <a:p>
            <a:pPr algn="ctr"/>
            <a:r>
              <a:rPr lang="ru-RU" b="1" cap="none" spc="0" dirty="0" smtClean="0">
                <a:ln/>
                <a:solidFill>
                  <a:schemeClr val="accent3"/>
                </a:solidFill>
                <a:effectLst/>
              </a:rPr>
              <a:t>Р</a:t>
            </a:r>
          </a:p>
          <a:p>
            <a:pPr algn="ctr"/>
            <a:r>
              <a:rPr lang="ru-RU" b="1" cap="none" spc="0" dirty="0" smtClean="0">
                <a:ln/>
                <a:solidFill>
                  <a:schemeClr val="accent3"/>
                </a:solidFill>
                <a:effectLst/>
              </a:rPr>
              <a:t>И</a:t>
            </a:r>
          </a:p>
          <a:p>
            <a:pPr algn="ctr"/>
            <a:r>
              <a:rPr lang="ru-RU" b="1" cap="none" spc="0" dirty="0" smtClean="0">
                <a:ln/>
                <a:solidFill>
                  <a:schemeClr val="accent3"/>
                </a:solidFill>
                <a:effectLst/>
              </a:rPr>
              <a:t>Ш</a:t>
            </a:r>
          </a:p>
          <a:p>
            <a:pPr algn="ctr"/>
            <a:r>
              <a:rPr lang="ru-RU" b="1" cap="none" spc="0" dirty="0" smtClean="0">
                <a:ln/>
                <a:solidFill>
                  <a:schemeClr val="accent3"/>
                </a:solidFill>
                <a:effectLst/>
              </a:rPr>
              <a:t>Л</a:t>
            </a:r>
          </a:p>
          <a:p>
            <a:pPr algn="ctr"/>
            <a:r>
              <a:rPr lang="ru-RU" b="1" cap="none" spc="0" dirty="0" smtClean="0">
                <a:ln/>
                <a:solidFill>
                  <a:schemeClr val="accent3"/>
                </a:solidFill>
                <a:effectLst/>
              </a:rPr>
              <a:t>А</a:t>
            </a:r>
          </a:p>
          <a:p>
            <a:pPr algn="ctr"/>
            <a:r>
              <a:rPr lang="ru-RU" b="1" cap="none" spc="0" dirty="0" smtClean="0">
                <a:ln/>
                <a:solidFill>
                  <a:schemeClr val="accent3"/>
                </a:solidFill>
                <a:effectLst/>
              </a:rPr>
              <a:t> з</a:t>
            </a:r>
          </a:p>
          <a:p>
            <a:pPr algn="ctr"/>
            <a:r>
              <a:rPr lang="ru-RU" b="1" cap="none" spc="0" dirty="0" smtClean="0">
                <a:ln/>
                <a:solidFill>
                  <a:schemeClr val="accent3"/>
                </a:solidFill>
                <a:effectLst/>
              </a:rPr>
              <a:t>И</a:t>
            </a:r>
          </a:p>
          <a:p>
            <a:pPr algn="ctr"/>
            <a:r>
              <a:rPr lang="ru-RU" b="1" cap="none" spc="0" dirty="0" smtClean="0">
                <a:ln/>
                <a:solidFill>
                  <a:schemeClr val="accent3"/>
                </a:solidFill>
                <a:effectLst/>
              </a:rPr>
              <a:t>М</a:t>
            </a:r>
          </a:p>
          <a:p>
            <a:pPr algn="ctr"/>
            <a:r>
              <a:rPr lang="ru-RU" b="1" dirty="0">
                <a:ln/>
                <a:solidFill>
                  <a:schemeClr val="accent3"/>
                </a:solidFill>
              </a:rPr>
              <a:t>а</a:t>
            </a:r>
            <a:endParaRPr lang="ru-RU" b="1" cap="none" spc="0" dirty="0">
              <a:ln/>
              <a:solidFill>
                <a:schemeClr val="accent3"/>
              </a:solidFill>
              <a:effectLst/>
            </a:endParaRPr>
          </a:p>
        </p:txBody>
      </p:sp>
      <p:sp>
        <p:nvSpPr>
          <p:cNvPr id="17" name="Text Box 2"/>
          <p:cNvSpPr txBox="1">
            <a:spLocks noChangeArrowheads="1"/>
          </p:cNvSpPr>
          <p:nvPr/>
        </p:nvSpPr>
        <p:spPr bwMode="auto">
          <a:xfrm>
            <a:off x="3950801" y="6171183"/>
            <a:ext cx="2603001" cy="2073225"/>
          </a:xfrm>
          <a:prstGeom prst="rect">
            <a:avLst/>
          </a:prstGeom>
          <a:solidFill>
            <a:srgbClr val="FFF5CC"/>
          </a:solidFill>
          <a:ln w="9525" algn="in">
            <a:solidFill>
              <a:srgbClr val="0066FF"/>
            </a:solidFill>
            <a:miter lim="800000"/>
            <a:headEnd/>
            <a:tailEnd/>
          </a:ln>
          <a:effectLst>
            <a:glow rad="228600">
              <a:schemeClr val="accent6">
                <a:satMod val="175000"/>
                <a:alpha val="40000"/>
              </a:schemeClr>
            </a:glow>
            <a:outerShdw dist="35921" dir="2700000" algn="ctr" rotWithShape="0">
              <a:srgbClr val="CCCCCC"/>
            </a:outerShdw>
          </a:effec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000" b="1" i="0" u="none" strike="noStrike" cap="none" normalizeH="0" baseline="0" dirty="0" smtClean="0">
                <a:ln>
                  <a:noFill/>
                </a:ln>
                <a:solidFill>
                  <a:srgbClr val="000000"/>
                </a:solidFill>
                <a:effectLst/>
                <a:latin typeface="Times New Roman" pitchFamily="18" charset="0"/>
                <a:cs typeface="Arial" pitchFamily="34" charset="0"/>
              </a:rPr>
              <a:t>Наш адрес:  422481, </a:t>
            </a:r>
            <a:r>
              <a:rPr kumimoji="0" lang="ru-RU" altLang="ru-RU" sz="1000" b="0" i="0" u="none" strike="noStrike" cap="none" normalizeH="0" baseline="0" dirty="0" smtClean="0">
                <a:ln>
                  <a:noFill/>
                </a:ln>
                <a:solidFill>
                  <a:srgbClr val="000000"/>
                </a:solidFill>
                <a:effectLst/>
                <a:latin typeface="Times New Roman" pitchFamily="18" charset="0"/>
                <a:cs typeface="Arial" pitchFamily="34" charset="0"/>
              </a:rPr>
              <a:t>Республика Татарстан, </a:t>
            </a:r>
            <a:r>
              <a:rPr kumimoji="0" lang="ru-RU" altLang="ru-RU" sz="1000" b="0" i="0" u="none" strike="noStrike" cap="none" normalizeH="0" baseline="0" noProof="1" smtClean="0">
                <a:ln>
                  <a:noFill/>
                </a:ln>
                <a:solidFill>
                  <a:srgbClr val="000000"/>
                </a:solidFill>
                <a:effectLst/>
                <a:latin typeface="Times New Roman" pitchFamily="18" charset="0"/>
                <a:cs typeface="Arial" pitchFamily="34" charset="0"/>
              </a:rPr>
              <a:t>Дрожжановский район, село Городище,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noProof="1" smtClean="0">
                <a:ln>
                  <a:noFill/>
                </a:ln>
                <a:solidFill>
                  <a:srgbClr val="000000"/>
                </a:solidFill>
                <a:effectLst/>
                <a:latin typeface="Times New Roman" pitchFamily="18" charset="0"/>
                <a:cs typeface="Arial" pitchFamily="34" charset="0"/>
              </a:rPr>
              <a:t>ул. .Цеткин, 2.</a:t>
            </a:r>
            <a:r>
              <a:rPr kumimoji="0" lang="ru-RU" altLang="ru-RU" sz="1000" b="0" i="0" u="none" strike="noStrike" cap="none" normalizeH="0" noProof="1" smtClean="0">
                <a:ln>
                  <a:noFill/>
                </a:ln>
                <a:solidFill>
                  <a:srgbClr val="000000"/>
                </a:solidFill>
                <a:effectLst/>
                <a:latin typeface="Times New Roman" pitchFamily="18" charset="0"/>
                <a:cs typeface="Arial" pitchFamily="34" charset="0"/>
              </a:rPr>
              <a:t>              </a:t>
            </a:r>
            <a:r>
              <a:rPr kumimoji="0" lang="ru-RU" altLang="ru-RU" sz="1000" b="0" i="0" u="none" strike="noStrike" cap="none" normalizeH="0" baseline="0" dirty="0" smtClean="0">
                <a:ln>
                  <a:noFill/>
                </a:ln>
                <a:solidFill>
                  <a:srgbClr val="000000"/>
                </a:solidFill>
                <a:effectLst/>
                <a:latin typeface="Times New Roman" pitchFamily="18" charset="0"/>
                <a:cs typeface="Arial" pitchFamily="34" charset="0"/>
              </a:rPr>
              <a:t>Тел.: 88437535129</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dirty="0" smtClean="0">
                <a:ln>
                  <a:noFill/>
                </a:ln>
                <a:solidFill>
                  <a:srgbClr val="000000"/>
                </a:solidFill>
                <a:effectLst/>
                <a:latin typeface="Times New Roman" pitchFamily="18" charset="0"/>
                <a:cs typeface="Arial" pitchFamily="34" charset="0"/>
              </a:rPr>
              <a:t>Гл. редактор: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dirty="0" err="1" smtClean="0">
                <a:ln>
                  <a:noFill/>
                </a:ln>
                <a:solidFill>
                  <a:srgbClr val="000000"/>
                </a:solidFill>
                <a:effectLst/>
                <a:latin typeface="Times New Roman" pitchFamily="18" charset="0"/>
                <a:cs typeface="Arial" pitchFamily="34" charset="0"/>
              </a:rPr>
              <a:t>Манякова</a:t>
            </a:r>
            <a:r>
              <a:rPr kumimoji="0" lang="ru-RU" altLang="ru-RU" sz="1000" b="0" i="0" u="none" strike="noStrike" cap="none" normalizeH="0" baseline="0" dirty="0" smtClean="0">
                <a:ln>
                  <a:noFill/>
                </a:ln>
                <a:solidFill>
                  <a:srgbClr val="000000"/>
                </a:solidFill>
                <a:effectLst/>
                <a:latin typeface="Times New Roman" pitchFamily="18" charset="0"/>
                <a:cs typeface="Arial" pitchFamily="34" charset="0"/>
              </a:rPr>
              <a:t> Зинаида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dirty="0" smtClean="0">
                <a:ln>
                  <a:noFill/>
                </a:ln>
                <a:solidFill>
                  <a:srgbClr val="000000"/>
                </a:solidFill>
                <a:effectLst/>
                <a:latin typeface="Times New Roman" pitchFamily="18" charset="0"/>
                <a:cs typeface="Arial" pitchFamily="34" charset="0"/>
              </a:rPr>
              <a:t>Васильевна,</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dirty="0" smtClean="0">
                <a:ln>
                  <a:noFill/>
                </a:ln>
                <a:solidFill>
                  <a:srgbClr val="000000"/>
                </a:solidFill>
                <a:effectLst/>
                <a:latin typeface="Times New Roman" pitchFamily="18" charset="0"/>
                <a:cs typeface="Arial" pitchFamily="34" charset="0"/>
              </a:rPr>
              <a:t> руководитель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dirty="0" smtClean="0">
                <a:ln>
                  <a:noFill/>
                </a:ln>
                <a:solidFill>
                  <a:srgbClr val="000000"/>
                </a:solidFill>
                <a:effectLst/>
                <a:latin typeface="Times New Roman" pitchFamily="18" charset="0"/>
                <a:cs typeface="Arial" pitchFamily="34" charset="0"/>
              </a:rPr>
              <a:t>кружка «Юный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dirty="0" smtClean="0">
                <a:ln>
                  <a:noFill/>
                </a:ln>
                <a:solidFill>
                  <a:srgbClr val="000000"/>
                </a:solidFill>
                <a:effectLst/>
                <a:latin typeface="Times New Roman" pitchFamily="18" charset="0"/>
                <a:cs typeface="Arial" pitchFamily="34" charset="0"/>
              </a:rPr>
              <a:t>литератор»</a:t>
            </a:r>
            <a:endParaRPr kumimoji="0" lang="en-US" altLang="ru-RU" sz="10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000" b="0" i="0" u="none" strike="noStrike" cap="none" normalizeH="0" baseline="0" dirty="0" smtClean="0">
              <a:ln>
                <a:noFill/>
              </a:ln>
              <a:solidFill>
                <a:srgbClr val="000000"/>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dirty="0" smtClean="0">
                <a:ln>
                  <a:noFill/>
                </a:ln>
                <a:solidFill>
                  <a:srgbClr val="000000"/>
                </a:solidFill>
                <a:effectLst/>
                <a:latin typeface="Times New Roman" pitchFamily="18" charset="0"/>
                <a:cs typeface="Arial" pitchFamily="34" charset="0"/>
              </a:rPr>
              <a:t>Фотокорреспондент, верстальщик: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000" b="0" i="0" u="none" strike="noStrike" cap="none" normalizeH="0" baseline="0" dirty="0" smtClean="0">
                <a:ln>
                  <a:noFill/>
                </a:ln>
                <a:solidFill>
                  <a:srgbClr val="000000"/>
                </a:solidFill>
                <a:effectLst/>
                <a:latin typeface="Times New Roman" pitchFamily="18" charset="0"/>
                <a:cs typeface="Arial" pitchFamily="34" charset="0"/>
              </a:rPr>
              <a:t>Мокшин Владислав, 10 класс</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Box 5"/>
          <p:cNvSpPr txBox="1"/>
          <p:nvPr/>
        </p:nvSpPr>
        <p:spPr>
          <a:xfrm>
            <a:off x="374674" y="6036656"/>
            <a:ext cx="3292499" cy="2431435"/>
          </a:xfrm>
          <a:prstGeom prst="rect">
            <a:avLst/>
          </a:prstGeom>
          <a:noFill/>
          <a:ln>
            <a:solidFill>
              <a:srgbClr val="C00000"/>
            </a:solidFill>
          </a:ln>
          <a:effectLst>
            <a:glow rad="101600">
              <a:schemeClr val="accent2">
                <a:satMod val="175000"/>
                <a:alpha val="40000"/>
              </a:schemeClr>
            </a:glow>
          </a:effectLst>
        </p:spPr>
        <p:txBody>
          <a:bodyPr wrap="square" rtlCol="0">
            <a:spAutoFit/>
          </a:bodyPr>
          <a:lstStyle/>
          <a:p>
            <a:r>
              <a:rPr lang="ru-RU" sz="2000" b="1" dirty="0" smtClean="0">
                <a:solidFill>
                  <a:srgbClr val="C00000"/>
                </a:solidFill>
              </a:rPr>
              <a:t>             Объявление!</a:t>
            </a:r>
          </a:p>
          <a:p>
            <a:pPr algn="just"/>
            <a:r>
              <a:rPr lang="ru-RU" sz="1200" b="1" dirty="0" smtClean="0">
                <a:solidFill>
                  <a:srgbClr val="002060"/>
                </a:solidFill>
              </a:rPr>
              <a:t>      Дорогие обучающиеся! В конце января состоится  школьный </a:t>
            </a:r>
            <a:r>
              <a:rPr lang="en-US" sz="1200" b="1" dirty="0" smtClean="0">
                <a:solidFill>
                  <a:srgbClr val="002060"/>
                </a:solidFill>
              </a:rPr>
              <a:t> </a:t>
            </a:r>
            <a:r>
              <a:rPr lang="ru-RU" sz="1200" b="1" dirty="0" smtClean="0">
                <a:solidFill>
                  <a:srgbClr val="002060"/>
                </a:solidFill>
              </a:rPr>
              <a:t>этап конкурса народов Татарстана «Без </a:t>
            </a:r>
            <a:r>
              <a:rPr lang="ru-RU" sz="1200" b="1" dirty="0" err="1">
                <a:solidFill>
                  <a:srgbClr val="002060"/>
                </a:solidFill>
              </a:rPr>
              <a:t>бергэ</a:t>
            </a:r>
            <a:r>
              <a:rPr lang="ru-RU" sz="1200" b="1" dirty="0">
                <a:solidFill>
                  <a:srgbClr val="002060"/>
                </a:solidFill>
              </a:rPr>
              <a:t> - Мы вместе». </a:t>
            </a:r>
          </a:p>
          <a:p>
            <a:pPr algn="just"/>
            <a:r>
              <a:rPr lang="ru-RU" sz="1200" b="1" dirty="0">
                <a:solidFill>
                  <a:srgbClr val="002060"/>
                </a:solidFill>
              </a:rPr>
              <a:t>В течение месяца </a:t>
            </a:r>
            <a:r>
              <a:rPr lang="ru-RU" sz="1200" b="1" dirty="0" smtClean="0">
                <a:solidFill>
                  <a:srgbClr val="002060"/>
                </a:solidFill>
              </a:rPr>
              <a:t>всем классам нужно подготовить: вокальный и хореографический номера, а также будет соревнование в показе мод современной одежды с национальным акцентом, конкурс чтецов; сладкий </a:t>
            </a:r>
            <a:r>
              <a:rPr lang="ru-RU" sz="1200" b="1" dirty="0">
                <a:solidFill>
                  <a:srgbClr val="002060"/>
                </a:solidFill>
              </a:rPr>
              <a:t>конкурс, в котором </a:t>
            </a:r>
            <a:r>
              <a:rPr lang="ru-RU" sz="1200" b="1" dirty="0" smtClean="0">
                <a:solidFill>
                  <a:srgbClr val="002060"/>
                </a:solidFill>
              </a:rPr>
              <a:t>можно представить </a:t>
            </a:r>
            <a:r>
              <a:rPr lang="ru-RU" sz="1200" b="1" dirty="0">
                <a:solidFill>
                  <a:srgbClr val="002060"/>
                </a:solidFill>
              </a:rPr>
              <a:t>разные блюда: </a:t>
            </a:r>
            <a:r>
              <a:rPr lang="ru-RU" sz="1200" b="1" dirty="0" smtClean="0">
                <a:solidFill>
                  <a:srgbClr val="002060"/>
                </a:solidFill>
              </a:rPr>
              <a:t>татарского,  чувашского народов. </a:t>
            </a:r>
          </a:p>
          <a:p>
            <a:pPr algn="just"/>
            <a:r>
              <a:rPr lang="ru-RU" sz="1200" b="1" dirty="0">
                <a:solidFill>
                  <a:srgbClr val="002060"/>
                </a:solidFill>
              </a:rPr>
              <a:t> </a:t>
            </a:r>
            <a:r>
              <a:rPr lang="ru-RU" sz="1200" b="1" dirty="0" smtClean="0">
                <a:solidFill>
                  <a:srgbClr val="002060"/>
                </a:solidFill>
              </a:rPr>
              <a:t>                              А</a:t>
            </a:r>
            <a:r>
              <a:rPr lang="ru-RU" sz="1000" b="1" dirty="0" smtClean="0">
                <a:solidFill>
                  <a:srgbClr val="002060"/>
                </a:solidFill>
              </a:rPr>
              <a:t>дминистрация школы.</a:t>
            </a:r>
            <a:r>
              <a:rPr lang="ru-RU" sz="1200" b="1" dirty="0" smtClean="0">
                <a:solidFill>
                  <a:srgbClr val="002060"/>
                </a:solidFill>
              </a:rPr>
              <a:t>                 </a:t>
            </a:r>
            <a:endParaRPr lang="ru-RU" sz="1200" b="1" dirty="0">
              <a:solidFill>
                <a:srgbClr val="002060"/>
              </a:solidFill>
            </a:endParaRPr>
          </a:p>
        </p:txBody>
      </p:sp>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6961" t="20574" r="59309" b="55437"/>
          <a:stretch/>
        </p:blipFill>
        <p:spPr bwMode="auto">
          <a:xfrm>
            <a:off x="5392258" y="6732240"/>
            <a:ext cx="892938" cy="936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720441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1389</TotalTime>
  <Words>1267</Words>
  <Application>Microsoft Office PowerPoint</Application>
  <PresentationFormat>Экран (4:3)</PresentationFormat>
  <Paragraphs>252</Paragraphs>
  <Slides>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Тема Office</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Надежда</dc:creator>
  <cp:lastModifiedBy>ученик</cp:lastModifiedBy>
  <cp:revision>104</cp:revision>
  <dcterms:created xsi:type="dcterms:W3CDTF">2017-01-08T08:12:33Z</dcterms:created>
  <dcterms:modified xsi:type="dcterms:W3CDTF">2017-06-01T10:04:27Z</dcterms:modified>
</cp:coreProperties>
</file>